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333" r:id="rId14"/>
    <p:sldId id="264" r:id="rId15"/>
    <p:sldId id="348" r:id="rId16"/>
    <p:sldId id="284" r:id="rId17"/>
    <p:sldId id="266" r:id="rId18"/>
    <p:sldId id="334" r:id="rId19"/>
    <p:sldId id="337" r:id="rId20"/>
    <p:sldId id="336" r:id="rId21"/>
    <p:sldId id="265" r:id="rId22"/>
    <p:sldId id="351" r:id="rId23"/>
    <p:sldId id="352" r:id="rId24"/>
    <p:sldId id="353" r:id="rId25"/>
    <p:sldId id="354" r:id="rId26"/>
    <p:sldId id="355" r:id="rId27"/>
    <p:sldId id="294" r:id="rId28"/>
    <p:sldId id="276" r:id="rId29"/>
    <p:sldId id="338" r:id="rId30"/>
    <p:sldId id="356" r:id="rId31"/>
    <p:sldId id="321" r:id="rId32"/>
    <p:sldId id="303" r:id="rId33"/>
    <p:sldId id="339" r:id="rId34"/>
    <p:sldId id="357" r:id="rId35"/>
    <p:sldId id="358" r:id="rId36"/>
    <p:sldId id="277" r:id="rId37"/>
    <p:sldId id="288" r:id="rId38"/>
    <p:sldId id="342" r:id="rId39"/>
    <p:sldId id="320" r:id="rId40"/>
    <p:sldId id="343" r:id="rId41"/>
    <p:sldId id="344" r:id="rId42"/>
    <p:sldId id="345" r:id="rId43"/>
    <p:sldId id="346" r:id="rId44"/>
    <p:sldId id="347" r:id="rId45"/>
    <p:sldId id="274" r:id="rId46"/>
    <p:sldId id="349" r:id="rId47"/>
    <p:sldId id="350"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6" d="100"/>
          <a:sy n="76" d="100"/>
        </p:scale>
        <p:origin x="96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269608" cy="861774"/>
          </a:xfrm>
          <a:prstGeom prst="rect">
            <a:avLst/>
          </a:prstGeom>
          <a:noFill/>
        </p:spPr>
        <p:txBody>
          <a:bodyPr wrap="square" lIns="91440" tIns="45720" rIns="91440" bIns="45720" rtlCol="0" anchor="t">
            <a:spAutoFit/>
          </a:bodyPr>
          <a:lstStyle/>
          <a:p>
            <a:r>
              <a:rPr lang="en-US" sz="3000" dirty="0">
                <a:solidFill>
                  <a:schemeClr val="bg2"/>
                </a:solidFill>
                <a:latin typeface="Times New Roman" panose="02020603050405020304" pitchFamily="18" charset="0"/>
                <a:ea typeface="SF Pro" pitchFamily="2" charset="0"/>
                <a:cs typeface="Times New Roman" panose="02020603050405020304" pitchFamily="18" charset="0"/>
              </a:rPr>
              <a:t>shima pilehvari</a:t>
            </a:r>
          </a:p>
          <a:p>
            <a:r>
              <a:rPr lang="en-US" sz="2000" dirty="0">
                <a:solidFill>
                  <a:schemeClr val="bg2"/>
                </a:solidFill>
                <a:latin typeface="Times New Roman" panose="02020603050405020304" pitchFamily="18" charset="0"/>
                <a:ea typeface="SF Pro" pitchFamily="2" charset="0"/>
                <a:cs typeface="Times New Roman" panose="02020603050405020304" pitchFamily="18" charset="0"/>
              </a:rPr>
              <a:t>19/02/2024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3DB68-1364-570A-55E9-81805E8D4CE6}"/>
              </a:ext>
            </a:extLst>
          </p:cNvPr>
          <p:cNvSpPr>
            <a:spLocks noGrp="1"/>
          </p:cNvSpPr>
          <p:nvPr>
            <p:ph type="title"/>
          </p:nvPr>
        </p:nvSpPr>
        <p:spPr>
          <a:xfrm>
            <a:off x="838200" y="365125"/>
            <a:ext cx="10515600" cy="786875"/>
          </a:xfrm>
        </p:spPr>
        <p:txBody>
          <a:bodyPr/>
          <a:lstStyle/>
          <a:p>
            <a:pPr algn="ctr"/>
            <a:r>
              <a:rPr lang="en-US" b="1" dirty="0">
                <a:latin typeface="Times New Roman" panose="02020603050405020304" pitchFamily="18" charset="0"/>
                <a:cs typeface="Times New Roman" panose="02020603050405020304" pitchFamily="18" charset="0"/>
              </a:rPr>
              <a:t>Data Collection - Scraping</a:t>
            </a:r>
            <a:br>
              <a:rPr lang="en-US" b="1" dirty="0">
                <a:latin typeface="Times New Roman" panose="02020603050405020304" pitchFamily="18" charset="0"/>
                <a:cs typeface="Times New Roman" panose="02020603050405020304" pitchFamily="18" charset="0"/>
              </a:rPr>
            </a:br>
            <a:endParaRPr lang="en-CA" b="1" dirty="0"/>
          </a:p>
        </p:txBody>
      </p:sp>
      <p:pic>
        <p:nvPicPr>
          <p:cNvPr id="5" name="Content Placeholder 4">
            <a:extLst>
              <a:ext uri="{FF2B5EF4-FFF2-40B4-BE49-F238E27FC236}">
                <a16:creationId xmlns:a16="http://schemas.microsoft.com/office/drawing/2014/main" id="{7648AD00-14D7-F4DA-72C6-5B00A8B2C42B}"/>
              </a:ext>
            </a:extLst>
          </p:cNvPr>
          <p:cNvPicPr>
            <a:picLocks noGrp="1" noChangeAspect="1"/>
          </p:cNvPicPr>
          <p:nvPr>
            <p:ph idx="1"/>
          </p:nvPr>
        </p:nvPicPr>
        <p:blipFill>
          <a:blip r:embed="rId2"/>
          <a:stretch>
            <a:fillRect/>
          </a:stretch>
        </p:blipFill>
        <p:spPr>
          <a:xfrm>
            <a:off x="1101600" y="1087200"/>
            <a:ext cx="9259200" cy="5543999"/>
          </a:xfrm>
        </p:spPr>
      </p:pic>
    </p:spTree>
    <p:extLst>
      <p:ext uri="{BB962C8B-B14F-4D97-AF65-F5344CB8AC3E}">
        <p14:creationId xmlns:p14="http://schemas.microsoft.com/office/powerpoint/2010/main" val="2110186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5478" y="1167549"/>
            <a:ext cx="10374922" cy="3354701"/>
          </a:xfrm>
          <a:prstGeom prst="rect">
            <a:avLst/>
          </a:prstGeom>
        </p:spPr>
        <p:txBody>
          <a:bodyPr>
            <a:normAutofit fontScale="62500" lnSpcReduction="20000"/>
          </a:bodyPr>
          <a:lstStyle/>
          <a:p>
            <a:pPr marL="0" indent="0">
              <a:lnSpc>
                <a:spcPct val="170000"/>
              </a:lnSpc>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   Data Preparation and Analysis:</a:t>
            </a:r>
          </a:p>
          <a:p>
            <a:pPr>
              <a:lnSpc>
                <a:spcPct val="170000"/>
              </a:lnSpc>
            </a:pPr>
            <a:r>
              <a:rPr lang="en-US" sz="2200" dirty="0">
                <a:solidFill>
                  <a:schemeClr val="accent3">
                    <a:lumMod val="25000"/>
                  </a:schemeClr>
                </a:solidFill>
                <a:latin typeface="Times New Roman" panose="02020603050405020304" pitchFamily="18" charset="0"/>
                <a:cs typeface="Times New Roman" panose="02020603050405020304" pitchFamily="18" charset="0"/>
              </a:rPr>
              <a:t>Data preparation, or "Data Wrangling," involves the process of refining and consolidating complex and disorganized data sets to facilitate accessibility and Exploratory Data Analysis (EDA). Our initial step will involve determining the frequency of launches at each site, followed by assessing the number and frequency of mission outcomes across various orbit types. Subsequently, we will generate a "landing outcome" label derived from the outcome column to simplify subsequent analyses, visualizations, and machine learning processes. The final step will include exporting the organized data into a CSV file.</a:t>
            </a:r>
          </a:p>
          <a:p>
            <a:pPr>
              <a:lnSpc>
                <a:spcPct val="170000"/>
              </a:lnSpc>
            </a:pPr>
            <a:r>
              <a:rPr lang="en-US" sz="2200" dirty="0">
                <a:solidFill>
                  <a:schemeClr val="accent3">
                    <a:lumMod val="25000"/>
                  </a:schemeClr>
                </a:solidFill>
                <a:latin typeface="Times New Roman" panose="02020603050405020304" pitchFamily="18" charset="0"/>
                <a:cs typeface="Times New Roman" panose="02020603050405020304" pitchFamily="18" charset="0"/>
              </a:rPr>
              <a:t>The exploratory phase aims to uncover patterns within the data and establish appropriate labels for training supervised learning models. Within our dataset, multiple instances indicate unsuccessful booster landings. In these scenarios, we will categorize the outcomes into Training Labels, where '1' denotes a successful booster landing and '0' signifies an unsuccessful attempt, as indicated by the 'Class' feature.</a:t>
            </a:r>
            <a:endParaRPr lang="en-US" dirty="0">
              <a:latin typeface="Times New Roman" panose="02020603050405020304" pitchFamily="18" charset="0"/>
              <a:cs typeface="Times New Roman" panose="02020603050405020304" pitchFamily="18"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Data Wrangling</a:t>
            </a:r>
          </a:p>
        </p:txBody>
      </p:sp>
      <p:pic>
        <p:nvPicPr>
          <p:cNvPr id="3" name="Picture 2">
            <a:extLst>
              <a:ext uri="{FF2B5EF4-FFF2-40B4-BE49-F238E27FC236}">
                <a16:creationId xmlns:a16="http://schemas.microsoft.com/office/drawing/2014/main" id="{7B96B8F5-FB55-2648-73EF-DEB558BAA3A0}"/>
              </a:ext>
            </a:extLst>
          </p:cNvPr>
          <p:cNvPicPr>
            <a:picLocks noChangeAspect="1"/>
          </p:cNvPicPr>
          <p:nvPr/>
        </p:nvPicPr>
        <p:blipFill>
          <a:blip r:embed="rId3"/>
          <a:stretch>
            <a:fillRect/>
          </a:stretch>
        </p:blipFill>
        <p:spPr>
          <a:xfrm>
            <a:off x="3080803" y="4094345"/>
            <a:ext cx="5428801" cy="251374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A8A3-1103-71EB-2242-ED2BE2B961F9}"/>
              </a:ext>
            </a:extLst>
          </p:cNvPr>
          <p:cNvSpPr>
            <a:spLocks noGrp="1"/>
          </p:cNvSpPr>
          <p:nvPr>
            <p:ph type="title"/>
          </p:nvPr>
        </p:nvSpPr>
        <p:spPr>
          <a:xfrm>
            <a:off x="839788" y="1508350"/>
            <a:ext cx="3932237" cy="1876200"/>
          </a:xfrm>
        </p:spPr>
        <p:txBody>
          <a:bodyPr/>
          <a:lstStyle/>
          <a:p>
            <a:r>
              <a:rPr lang="en-US" sz="1400" b="1" dirty="0">
                <a:latin typeface="Times New Roman" panose="02020603050405020304" pitchFamily="18" charset="0"/>
                <a:cs typeface="Times New Roman" panose="02020603050405020304" pitchFamily="18" charset="0"/>
              </a:rPr>
              <a:t>Model Construction:</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Import the dataset into NumPy and Pandas.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Process and split the data into training and test sets.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Select the ML model type.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Configure </a:t>
            </a:r>
            <a:r>
              <a:rPr lang="en-US" sz="1400" dirty="0" err="1">
                <a:latin typeface="Times New Roman" panose="02020603050405020304" pitchFamily="18" charset="0"/>
                <a:cs typeface="Times New Roman" panose="02020603050405020304" pitchFamily="18" charset="0"/>
              </a:rPr>
              <a:t>GridSearchCV</a:t>
            </a:r>
            <a:r>
              <a:rPr lang="en-US" sz="1400" dirty="0">
                <a:latin typeface="Times New Roman" panose="02020603050405020304" pitchFamily="18" charset="0"/>
                <a:cs typeface="Times New Roman" panose="02020603050405020304" pitchFamily="18" charset="0"/>
              </a:rPr>
              <a:t> with parameters and algorithms, then apply it to the dataset</a:t>
            </a:r>
            <a:r>
              <a:rPr lang="en-US" dirty="0"/>
              <a:t>.</a:t>
            </a:r>
            <a:endParaRPr lang="en-CA"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5183188" y="2080800"/>
            <a:ext cx="6172200" cy="3052800"/>
          </a:xfrm>
          <a:prstGeom prst="rect">
            <a:avLst/>
          </a:prstGeom>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Model Enhancement:</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 Implement Feature Engineering and Algorithm Tuning, utilizing grid</a:t>
            </a:r>
          </a:p>
          <a:p>
            <a:pPr marL="0" indent="0">
              <a:buNone/>
            </a:pPr>
            <a:r>
              <a:rPr lang="en-US" sz="1600" dirty="0">
                <a:latin typeface="Times New Roman" panose="02020603050405020304" pitchFamily="18" charset="0"/>
                <a:cs typeface="Times New Roman" panose="02020603050405020304" pitchFamily="18" charset="0"/>
              </a:rPr>
              <a:t> search to identify optimal hyperparameters</a:t>
            </a:r>
          </a:p>
        </p:txBody>
      </p:sp>
      <p:sp>
        <p:nvSpPr>
          <p:cNvPr id="6" name="Text Placeholder 5">
            <a:extLst>
              <a:ext uri="{FF2B5EF4-FFF2-40B4-BE49-F238E27FC236}">
                <a16:creationId xmlns:a16="http://schemas.microsoft.com/office/drawing/2014/main" id="{3CC3E2F3-C1B4-76E1-766C-3FAE5A012F76}"/>
              </a:ext>
            </a:extLst>
          </p:cNvPr>
          <p:cNvSpPr>
            <a:spLocks noGrp="1"/>
          </p:cNvSpPr>
          <p:nvPr>
            <p:ph type="body" sz="half" idx="2"/>
          </p:nvPr>
        </p:nvSpPr>
        <p:spPr>
          <a:xfrm>
            <a:off x="839788" y="3700800"/>
            <a:ext cx="3932237" cy="2618550"/>
          </a:xfrm>
        </p:spPr>
        <p:txBody>
          <a:bodyPr/>
          <a:lstStyle/>
          <a:p>
            <a:r>
              <a:rPr lang="en-US" b="1" dirty="0"/>
              <a:t>Model Evaluation:</a:t>
            </a:r>
          </a:p>
          <a:p>
            <a:r>
              <a:rPr lang="en-US" dirty="0"/>
              <a:t>- Assess each model's accuracy.</a:t>
            </a:r>
          </a:p>
          <a:p>
            <a:r>
              <a:rPr lang="en-US" dirty="0"/>
              <a:t>- Retrieve optimized hyperparameters for all        algorithms.</a:t>
            </a:r>
          </a:p>
          <a:p>
            <a:r>
              <a:rPr lang="en-US" dirty="0"/>
              <a:t>- Generate the confusion matrix.</a:t>
            </a:r>
            <a:endParaRPr lang="en-CA"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Predictive Analysis (Classification)</a:t>
            </a:r>
          </a:p>
        </p:txBody>
      </p:sp>
    </p:spTree>
    <p:extLst>
      <p:ext uri="{BB962C8B-B14F-4D97-AF65-F5344CB8AC3E}">
        <p14:creationId xmlns:p14="http://schemas.microsoft.com/office/powerpoint/2010/main" val="2307718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2</a:t>
            </a:r>
          </a:p>
        </p:txBody>
      </p:sp>
    </p:spTree>
    <p:extLst>
      <p:ext uri="{BB962C8B-B14F-4D97-AF65-F5344CB8AC3E}">
        <p14:creationId xmlns:p14="http://schemas.microsoft.com/office/powerpoint/2010/main" val="17827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914400"/>
            <a:ext cx="5955324" cy="5732585"/>
          </a:xfrm>
          <a:prstGeom prst="rect">
            <a:avLst/>
          </a:prstGeom>
        </p:spPr>
        <p:txBody>
          <a:bodyPr lIns="91440" tIns="45720" rIns="91440" bIns="45720" anchor="t">
            <a:normAutofit fontScale="2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70000"/>
              </a:lnSpc>
              <a:spcBef>
                <a:spcPts val="1400"/>
              </a:spcBef>
            </a:pPr>
            <a:r>
              <a:rPr lang="en-US" sz="4800" dirty="0">
                <a:solidFill>
                  <a:schemeClr val="accent3">
                    <a:lumMod val="25000"/>
                  </a:schemeClr>
                </a:solidFill>
                <a:latin typeface="Times New Roman" panose="02020603050405020304" pitchFamily="18" charset="0"/>
                <a:cs typeface="Times New Roman" panose="02020603050405020304" pitchFamily="18" charset="0"/>
              </a:rPr>
              <a:t>We'll dive into Exploratory Data Analysis (EDA) by visualizing data to uncover patterns and relationships. Key focuses include comparisons between Flight Number, Payload Mass, Launch Site, Orbit Type, and annual launch success trends. We aim to highlight geographical details of launch sites, especially their locations relative to coastlines, railways, and highways, using visual maps to represent launch outcomes.</a:t>
            </a:r>
          </a:p>
          <a:p>
            <a:pPr marL="0" indent="0">
              <a:lnSpc>
                <a:spcPct val="170000"/>
              </a:lnSpc>
              <a:spcBef>
                <a:spcPts val="1400"/>
              </a:spcBef>
              <a:buNone/>
            </a:pPr>
            <a:r>
              <a:rPr lang="en-US" sz="4800" dirty="0">
                <a:solidFill>
                  <a:schemeClr val="accent3">
                    <a:lumMod val="25000"/>
                  </a:schemeClr>
                </a:solidFill>
                <a:latin typeface="Times New Roman" panose="02020603050405020304" pitchFamily="18" charset="0"/>
                <a:cs typeface="Times New Roman" panose="02020603050405020304" pitchFamily="18" charset="0"/>
              </a:rPr>
              <a:t>      Our primary tools for initial insights will be scatter plots,  examining:</a:t>
            </a:r>
          </a:p>
          <a:p>
            <a:pPr>
              <a:lnSpc>
                <a:spcPct val="170000"/>
              </a:lnSpc>
              <a:spcBef>
                <a:spcPts val="1400"/>
              </a:spcBef>
            </a:pPr>
            <a:r>
              <a:rPr lang="en-US" sz="4800" dirty="0">
                <a:solidFill>
                  <a:schemeClr val="accent3">
                    <a:lumMod val="25000"/>
                  </a:schemeClr>
                </a:solidFill>
                <a:latin typeface="Times New Roman" panose="02020603050405020304" pitchFamily="18" charset="0"/>
                <a:cs typeface="Times New Roman" panose="02020603050405020304" pitchFamily="18" charset="0"/>
              </a:rPr>
              <a:t>Payload Mass vs. Flight Number</a:t>
            </a:r>
          </a:p>
          <a:p>
            <a:pPr>
              <a:lnSpc>
                <a:spcPct val="170000"/>
              </a:lnSpc>
              <a:spcBef>
                <a:spcPts val="1400"/>
              </a:spcBef>
            </a:pPr>
            <a:r>
              <a:rPr lang="en-US" sz="4800" dirty="0">
                <a:solidFill>
                  <a:schemeClr val="accent3">
                    <a:lumMod val="25000"/>
                  </a:schemeClr>
                </a:solidFill>
                <a:latin typeface="Times New Roman" panose="02020603050405020304" pitchFamily="18" charset="0"/>
                <a:cs typeface="Times New Roman" panose="02020603050405020304" pitchFamily="18" charset="0"/>
              </a:rPr>
              <a:t> Flight Number vs. Launch Site</a:t>
            </a:r>
          </a:p>
          <a:p>
            <a:pPr>
              <a:lnSpc>
                <a:spcPct val="170000"/>
              </a:lnSpc>
              <a:spcBef>
                <a:spcPts val="1400"/>
              </a:spcBef>
            </a:pPr>
            <a:r>
              <a:rPr lang="en-US" sz="4800" dirty="0">
                <a:solidFill>
                  <a:schemeClr val="accent3">
                    <a:lumMod val="25000"/>
                  </a:schemeClr>
                </a:solidFill>
                <a:latin typeface="Times New Roman" panose="02020603050405020304" pitchFamily="18" charset="0"/>
                <a:cs typeface="Times New Roman" panose="02020603050405020304" pitchFamily="18" charset="0"/>
              </a:rPr>
              <a:t>Orbit Type correlations with Flight Number and Payload Mass</a:t>
            </a:r>
          </a:p>
          <a:p>
            <a:pPr>
              <a:lnSpc>
                <a:spcPct val="170000"/>
              </a:lnSpc>
              <a:spcBef>
                <a:spcPts val="1400"/>
              </a:spcBef>
            </a:pPr>
            <a:r>
              <a:rPr lang="en-US" sz="4800" dirty="0">
                <a:solidFill>
                  <a:schemeClr val="accent3">
                    <a:lumMod val="25000"/>
                  </a:schemeClr>
                </a:solidFill>
                <a:latin typeface="Times New Roman" panose="02020603050405020304" pitchFamily="18" charset="0"/>
                <a:cs typeface="Times New Roman" panose="02020603050405020304" pitchFamily="18" charset="0"/>
              </a:rPr>
              <a:t>This streamlined approach helps us quickly identify significant data trends and relationships.  </a:t>
            </a:r>
          </a:p>
          <a:p>
            <a:pPr marL="0" indent="0">
              <a:lnSpc>
                <a:spcPct val="170000"/>
              </a:lnSpc>
              <a:spcBef>
                <a:spcPts val="1400"/>
              </a:spcBef>
              <a:buNone/>
            </a:pPr>
            <a:r>
              <a:rPr lang="en-US" sz="4800" dirty="0">
                <a:solidFill>
                  <a:schemeClr val="accent3">
                    <a:lumMod val="25000"/>
                  </a:schemeClr>
                </a:solidFill>
                <a:latin typeface="Times New Roman" panose="02020603050405020304" pitchFamily="18" charset="0"/>
                <a:cs typeface="Times New Roman" panose="02020603050405020304" pitchFamily="18" charset="0"/>
              </a:rPr>
              <a:t>As observed in the scatter plot,  flight numbers increase, successful first-stage landings become more likely. However, heavier payloads reduce this likelihood</a:t>
            </a:r>
            <a:r>
              <a:rPr lang="en-US" sz="5500" dirty="0">
                <a:solidFill>
                  <a:schemeClr val="accent3">
                    <a:lumMod val="25000"/>
                  </a:schemeClr>
                </a:solidFill>
                <a:latin typeface="Times New Roman" panose="02020603050405020304" pitchFamily="18" charset="0"/>
                <a:cs typeface="Times New Roman" panose="02020603050405020304" pitchFamily="18" charset="0"/>
              </a:rPr>
              <a:t>.</a:t>
            </a:r>
            <a:endParaRPr lang="en-US" sz="55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EDA with Data Visualization</a:t>
            </a:r>
          </a:p>
        </p:txBody>
      </p:sp>
      <p:pic>
        <p:nvPicPr>
          <p:cNvPr id="6" name="Picture 5">
            <a:extLst>
              <a:ext uri="{FF2B5EF4-FFF2-40B4-BE49-F238E27FC236}">
                <a16:creationId xmlns:a16="http://schemas.microsoft.com/office/drawing/2014/main" id="{44DD09BA-FA35-568A-4B03-E9C214E2132B}"/>
              </a:ext>
            </a:extLst>
          </p:cNvPr>
          <p:cNvPicPr>
            <a:picLocks noChangeAspect="1"/>
          </p:cNvPicPr>
          <p:nvPr/>
        </p:nvPicPr>
        <p:blipFill>
          <a:blip r:embed="rId3"/>
          <a:stretch>
            <a:fillRect/>
          </a:stretch>
        </p:blipFill>
        <p:spPr>
          <a:xfrm>
            <a:off x="5955324" y="1941507"/>
            <a:ext cx="6037384" cy="323556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4CB8-960F-2F0B-5271-E39D88390CDF}"/>
              </a:ext>
            </a:extLst>
          </p:cNvPr>
          <p:cNvSpPr>
            <a:spLocks noGrp="1"/>
          </p:cNvSpPr>
          <p:nvPr>
            <p:ph type="title"/>
          </p:nvPr>
        </p:nvSpPr>
        <p:spPr/>
        <p:txBody>
          <a:bodyPr/>
          <a:lstStyle/>
          <a:p>
            <a:pPr algn="ctr"/>
            <a:r>
              <a:rPr lang="en-US" sz="4000" b="1" dirty="0">
                <a:latin typeface="Times New Roman" panose="02020603050405020304" pitchFamily="18" charset="0"/>
                <a:cs typeface="Times New Roman" panose="02020603050405020304" pitchFamily="18" charset="0"/>
              </a:rPr>
              <a:t>EDA with Data Visualization</a:t>
            </a:r>
            <a:br>
              <a:rPr lang="en-US" sz="4000" b="1" dirty="0">
                <a:latin typeface="Times New Roman" panose="02020603050405020304" pitchFamily="18" charset="0"/>
                <a:cs typeface="Times New Roman" panose="02020603050405020304" pitchFamily="18" charset="0"/>
              </a:rPr>
            </a:br>
            <a:endParaRPr lang="en-CA" sz="4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960C13F-C82D-C2C3-1B0B-FAEE4B71FFC1}"/>
              </a:ext>
            </a:extLst>
          </p:cNvPr>
          <p:cNvPicPr>
            <a:picLocks noGrp="1" noChangeAspect="1"/>
          </p:cNvPicPr>
          <p:nvPr>
            <p:ph sz="half" idx="1"/>
          </p:nvPr>
        </p:nvPicPr>
        <p:blipFill>
          <a:blip r:embed="rId2"/>
          <a:stretch>
            <a:fillRect/>
          </a:stretch>
        </p:blipFill>
        <p:spPr>
          <a:xfrm>
            <a:off x="838200" y="1605600"/>
            <a:ext cx="5181600" cy="3204000"/>
          </a:xfrm>
        </p:spPr>
      </p:pic>
      <p:sp>
        <p:nvSpPr>
          <p:cNvPr id="6" name="Content Placeholder 5">
            <a:extLst>
              <a:ext uri="{FF2B5EF4-FFF2-40B4-BE49-F238E27FC236}">
                <a16:creationId xmlns:a16="http://schemas.microsoft.com/office/drawing/2014/main" id="{BEF078B0-090A-AD64-FEF2-28C10321E721}"/>
              </a:ext>
            </a:extLst>
          </p:cNvPr>
          <p:cNvSpPr>
            <a:spLocks noGrp="1"/>
          </p:cNvSpPr>
          <p:nvPr>
            <p:ph sz="half" idx="2"/>
          </p:nvPr>
        </p:nvSpPr>
        <p:spPr/>
        <p:txBody>
          <a:bodyPr/>
          <a:lstStyle/>
          <a:p>
            <a:pPr marL="0" indent="0">
              <a:buNone/>
            </a:pPr>
            <a:r>
              <a:rPr lang="en-US" sz="2000" dirty="0">
                <a:latin typeface="Times New Roman" panose="02020603050405020304" pitchFamily="18" charset="0"/>
                <a:cs typeface="Times New Roman" panose="02020603050405020304" pitchFamily="18" charset="0"/>
              </a:rPr>
              <a:t>The analysis reveals that the launch site CCAFS LC-40 achieves a 60% success rate, whereas KSC LC-39A and VAFB SLC 4E both exhibit a higher success rate of 77%.</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449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A4F8-A41D-090D-474E-E88D450862B7}"/>
              </a:ext>
            </a:extLst>
          </p:cNvPr>
          <p:cNvSpPr>
            <a:spLocks noGrp="1"/>
          </p:cNvSpPr>
          <p:nvPr>
            <p:ph type="title"/>
          </p:nvPr>
        </p:nvSpPr>
        <p:spPr/>
        <p:txBody>
          <a:bodyPr/>
          <a:lstStyle/>
          <a:p>
            <a:pPr algn="ctr"/>
            <a:r>
              <a:rPr lang="en-US" sz="4000" b="1" dirty="0">
                <a:latin typeface="Times New Roman" panose="02020603050405020304" pitchFamily="18" charset="0"/>
                <a:cs typeface="Times New Roman" panose="02020603050405020304" pitchFamily="18" charset="0"/>
              </a:rPr>
              <a:t>EDA with Data Visualization</a:t>
            </a:r>
            <a:br>
              <a:rPr lang="en-US" sz="4000" b="1" dirty="0">
                <a:latin typeface="Times New Roman" panose="02020603050405020304" pitchFamily="18" charset="0"/>
                <a:cs typeface="Times New Roman" panose="02020603050405020304" pitchFamily="18" charset="0"/>
              </a:rPr>
            </a:br>
            <a:endParaRPr lang="en-CA" sz="4000" b="1"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182104EB-792A-A0A6-318D-9A608D7F1AC7}"/>
              </a:ext>
            </a:extLst>
          </p:cNvPr>
          <p:cNvSpPr>
            <a:spLocks noGrp="1"/>
          </p:cNvSpPr>
          <p:nvPr>
            <p:ph type="body" idx="1"/>
          </p:nvPr>
        </p:nvSpPr>
        <p:spPr/>
        <p:txBody>
          <a:bodyPr/>
          <a:lstStyle/>
          <a:p>
            <a:r>
              <a:rPr lang="en-CA" sz="2000" b="0" dirty="0">
                <a:latin typeface="Times New Roman" panose="02020603050405020304" pitchFamily="18" charset="0"/>
                <a:cs typeface="Times New Roman" panose="02020603050405020304" pitchFamily="18" charset="0"/>
              </a:rPr>
              <a:t>we can observe that </a:t>
            </a:r>
            <a:r>
              <a:rPr lang="en-US" sz="2000" b="0" dirty="0">
                <a:latin typeface="Times New Roman" panose="02020603050405020304" pitchFamily="18" charset="0"/>
                <a:cs typeface="Times New Roman" panose="02020603050405020304" pitchFamily="18" charset="0"/>
              </a:rPr>
              <a:t>Success in LEO orbits increases with more flights, while in GTO orbits, flight number doesn't impact success.</a:t>
            </a:r>
            <a:endParaRPr lang="en-CA" sz="2000" b="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C3BCD0D-D939-89DB-C81A-10AFD044F66F}"/>
              </a:ext>
            </a:extLst>
          </p:cNvPr>
          <p:cNvPicPr>
            <a:picLocks noGrp="1" noChangeAspect="1"/>
          </p:cNvPicPr>
          <p:nvPr>
            <p:ph sz="half" idx="2"/>
          </p:nvPr>
        </p:nvPicPr>
        <p:blipFill>
          <a:blip r:embed="rId2"/>
          <a:stretch>
            <a:fillRect/>
          </a:stretch>
        </p:blipFill>
        <p:spPr>
          <a:xfrm>
            <a:off x="1257810" y="2551179"/>
            <a:ext cx="4321742" cy="3592380"/>
          </a:xfrm>
        </p:spPr>
      </p:pic>
      <p:sp>
        <p:nvSpPr>
          <p:cNvPr id="10" name="Text Placeholder 9">
            <a:extLst>
              <a:ext uri="{FF2B5EF4-FFF2-40B4-BE49-F238E27FC236}">
                <a16:creationId xmlns:a16="http://schemas.microsoft.com/office/drawing/2014/main" id="{85108140-AE1D-095B-D7E5-A2926C158790}"/>
              </a:ext>
            </a:extLst>
          </p:cNvPr>
          <p:cNvSpPr>
            <a:spLocks noGrp="1"/>
          </p:cNvSpPr>
          <p:nvPr>
            <p:ph type="body" sz="quarter" idx="3"/>
          </p:nvPr>
        </p:nvSpPr>
        <p:spPr/>
        <p:txBody>
          <a:bodyPr/>
          <a:lstStyle/>
          <a:p>
            <a:r>
              <a:rPr lang="en-US" sz="2000" b="0" dirty="0">
                <a:latin typeface="Times New Roman" panose="02020603050405020304" pitchFamily="18" charset="0"/>
                <a:cs typeface="Times New Roman" panose="02020603050405020304" pitchFamily="18" charset="0"/>
              </a:rPr>
              <a:t>For Polar, LEO, and ISS orbits, heavier payloads correlate with higher successful landing rates. In contrast, for GTO orbits, success rates are mixed, with both successful and unsuccessful missions present, regardless of payload weight.</a:t>
            </a:r>
            <a:endParaRPr lang="en-CA" sz="2000" b="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2EBDD692-932E-9090-37EA-09923A9C5C68}"/>
              </a:ext>
            </a:extLst>
          </p:cNvPr>
          <p:cNvPicPr>
            <a:picLocks noGrp="1" noChangeAspect="1"/>
          </p:cNvPicPr>
          <p:nvPr>
            <p:ph sz="quarter" idx="4"/>
          </p:nvPr>
        </p:nvPicPr>
        <p:blipFill>
          <a:blip r:embed="rId3"/>
          <a:stretch>
            <a:fillRect/>
          </a:stretch>
        </p:blipFill>
        <p:spPr>
          <a:xfrm>
            <a:off x="6807035" y="2575672"/>
            <a:ext cx="3913517" cy="3543393"/>
          </a:xfrm>
        </p:spPr>
      </p:pic>
    </p:spTree>
    <p:extLst>
      <p:ext uri="{BB962C8B-B14F-4D97-AF65-F5344CB8AC3E}">
        <p14:creationId xmlns:p14="http://schemas.microsoft.com/office/powerpoint/2010/main" val="366783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BD37-E3E9-DC4F-A8E9-1A75A92779BF}"/>
              </a:ext>
            </a:extLst>
          </p:cNvPr>
          <p:cNvSpPr>
            <a:spLocks noGrp="1"/>
          </p:cNvSpPr>
          <p:nvPr>
            <p:ph type="title"/>
          </p:nvPr>
        </p:nvSpPr>
        <p:spPr/>
        <p:txBody>
          <a:bodyPr/>
          <a:lstStyle/>
          <a:p>
            <a:pPr algn="ctr"/>
            <a:r>
              <a:rPr lang="en-US" sz="4000" b="1" dirty="0">
                <a:latin typeface="Times New Roman" panose="02020603050405020304" pitchFamily="18" charset="0"/>
                <a:cs typeface="Times New Roman" panose="02020603050405020304" pitchFamily="18" charset="0"/>
              </a:rPr>
              <a:t>EDA with Data Visualization</a:t>
            </a:r>
            <a:br>
              <a:rPr lang="en-US" sz="4000" b="1" dirty="0">
                <a:latin typeface="Times New Roman" panose="02020603050405020304" pitchFamily="18" charset="0"/>
                <a:cs typeface="Times New Roman" panose="02020603050405020304" pitchFamily="18" charset="0"/>
              </a:rPr>
            </a:br>
            <a:endParaRPr lang="en-CA" sz="4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C839206-FBCE-A397-93F4-AD9A5B2B8C2D}"/>
              </a:ext>
            </a:extLst>
          </p:cNvPr>
          <p:cNvSpPr>
            <a:spLocks noGrp="1"/>
          </p:cNvSpPr>
          <p:nvPr>
            <p:ph type="body" idx="1"/>
          </p:nvPr>
        </p:nvSpPr>
        <p:spPr/>
        <p:txBody>
          <a:bodyPr/>
          <a:lstStyle/>
          <a:p>
            <a:r>
              <a:rPr lang="en-CA" dirty="0"/>
              <a:t>Launch Success over Time</a:t>
            </a:r>
          </a:p>
        </p:txBody>
      </p:sp>
      <p:pic>
        <p:nvPicPr>
          <p:cNvPr id="8" name="Content Placeholder 7">
            <a:extLst>
              <a:ext uri="{FF2B5EF4-FFF2-40B4-BE49-F238E27FC236}">
                <a16:creationId xmlns:a16="http://schemas.microsoft.com/office/drawing/2014/main" id="{1A4C5C89-94C5-6F09-0D05-9CB65928E2C9}"/>
              </a:ext>
            </a:extLst>
          </p:cNvPr>
          <p:cNvPicPr>
            <a:picLocks noGrp="1" noChangeAspect="1"/>
          </p:cNvPicPr>
          <p:nvPr>
            <p:ph sz="half" idx="2"/>
          </p:nvPr>
        </p:nvPicPr>
        <p:blipFill>
          <a:blip r:embed="rId2"/>
          <a:stretch>
            <a:fillRect/>
          </a:stretch>
        </p:blipFill>
        <p:spPr>
          <a:xfrm>
            <a:off x="993600" y="2563200"/>
            <a:ext cx="4452599" cy="3405599"/>
          </a:xfrm>
        </p:spPr>
      </p:pic>
      <p:sp>
        <p:nvSpPr>
          <p:cNvPr id="6" name="Content Placeholder 5">
            <a:extLst>
              <a:ext uri="{FF2B5EF4-FFF2-40B4-BE49-F238E27FC236}">
                <a16:creationId xmlns:a16="http://schemas.microsoft.com/office/drawing/2014/main" id="{0A7715DF-28F9-045D-F950-F64341DA6E1E}"/>
              </a:ext>
            </a:extLst>
          </p:cNvPr>
          <p:cNvSpPr>
            <a:spLocks noGrp="1"/>
          </p:cNvSpPr>
          <p:nvPr>
            <p:ph sz="quarter" idx="4"/>
          </p:nvPr>
        </p:nvSpPr>
        <p:spPr>
          <a:xfrm>
            <a:off x="6172200" y="3340801"/>
            <a:ext cx="5183188" cy="2848862"/>
          </a:xfrm>
        </p:spPr>
        <p:txBody>
          <a:bodyPr/>
          <a:lstStyle/>
          <a:p>
            <a:r>
              <a:rPr lang="en-US" sz="2000" dirty="0">
                <a:latin typeface="Times New Roman" panose="02020603050405020304" pitchFamily="18" charset="0"/>
                <a:cs typeface="Times New Roman" panose="02020603050405020304" pitchFamily="18" charset="0"/>
              </a:rPr>
              <a:t>The success rate see an increase between 2013-2017 and 2018-2019, while it declined from 2017-2018 and from 2019-2020. However, looking at the trend since 2013, there has been an overall improvement in the success rate.</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599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1400" dirty="0">
                <a:latin typeface="Times New Roman" panose="02020603050405020304" pitchFamily="18" charset="0"/>
                <a:cs typeface="Times New Roman" panose="02020603050405020304" pitchFamily="18" charset="0"/>
              </a:rPr>
              <a:t>Using SQL, we performed several analyses on our dataset, as follows:</a:t>
            </a:r>
          </a:p>
          <a:p>
            <a:pPr marL="0" indent="0">
              <a:buNone/>
            </a:pPr>
            <a:r>
              <a:rPr lang="en-US" sz="1400" dirty="0">
                <a:latin typeface="Times New Roman" panose="02020603050405020304" pitchFamily="18" charset="0"/>
                <a:cs typeface="Times New Roman" panose="02020603050405020304" pitchFamily="18" charset="0"/>
              </a:rPr>
              <a:t>- Listed launch site names.</a:t>
            </a:r>
          </a:p>
          <a:p>
            <a:pPr marL="0" indent="0">
              <a:buNone/>
            </a:pPr>
            <a:r>
              <a:rPr lang="en-US" sz="1400" dirty="0">
                <a:latin typeface="Times New Roman" panose="02020603050405020304" pitchFamily="18" charset="0"/>
                <a:cs typeface="Times New Roman" panose="02020603050405020304" pitchFamily="18" charset="0"/>
              </a:rPr>
              <a:t>- Showed 5 records for launch sites starting with 'CCA'.</a:t>
            </a:r>
          </a:p>
          <a:p>
            <a:pPr marL="0" indent="0">
              <a:buNone/>
            </a:pPr>
            <a:r>
              <a:rPr lang="en-US" sz="1400" dirty="0">
                <a:latin typeface="Times New Roman" panose="02020603050405020304" pitchFamily="18" charset="0"/>
                <a:cs typeface="Times New Roman" panose="02020603050405020304" pitchFamily="18" charset="0"/>
              </a:rPr>
              <a:t>- Calculated the total payload mass for NASA's CRS program launches.</a:t>
            </a:r>
          </a:p>
          <a:p>
            <a:pPr marL="0" indent="0">
              <a:buNone/>
            </a:pPr>
            <a:r>
              <a:rPr lang="en-US" sz="1400" dirty="0">
                <a:latin typeface="Times New Roman" panose="02020603050405020304" pitchFamily="18" charset="0"/>
                <a:cs typeface="Times New Roman" panose="02020603050405020304" pitchFamily="18" charset="0"/>
              </a:rPr>
              <a:t>- Determined the average payload mass for the F9 v1.1 booster version.</a:t>
            </a:r>
          </a:p>
          <a:p>
            <a:pPr marL="0" indent="0">
              <a:buNone/>
            </a:pPr>
            <a:r>
              <a:rPr lang="en-US" sz="1400" dirty="0">
                <a:latin typeface="Times New Roman" panose="02020603050405020304" pitchFamily="18" charset="0"/>
                <a:cs typeface="Times New Roman" panose="02020603050405020304" pitchFamily="18" charset="0"/>
              </a:rPr>
              <a:t>- Identified the date of the first successful ground pad landing.</a:t>
            </a:r>
          </a:p>
          <a:p>
            <a:pPr marL="0" indent="0">
              <a:buNone/>
            </a:pPr>
            <a:r>
              <a:rPr lang="en-US" sz="1400" dirty="0">
                <a:latin typeface="Times New Roman" panose="02020603050405020304" pitchFamily="18" charset="0"/>
                <a:cs typeface="Times New Roman" panose="02020603050405020304" pitchFamily="18" charset="0"/>
              </a:rPr>
              <a:t>- Listed boosters that successfully landed on drone ships with payloads between 4000 and 6000.</a:t>
            </a:r>
          </a:p>
          <a:p>
            <a:pPr marL="0" indent="0">
              <a:buNone/>
            </a:pPr>
            <a:r>
              <a:rPr lang="en-US" sz="1400" dirty="0">
                <a:latin typeface="Times New Roman" panose="02020603050405020304" pitchFamily="18" charset="0"/>
                <a:cs typeface="Times New Roman" panose="02020603050405020304" pitchFamily="18" charset="0"/>
              </a:rPr>
              <a:t>- Counted the successful and failed missions.</a:t>
            </a:r>
          </a:p>
          <a:p>
            <a:pPr marL="0" indent="0">
              <a:buNone/>
            </a:pPr>
            <a:r>
              <a:rPr lang="en-US" sz="1400" dirty="0">
                <a:latin typeface="Times New Roman" panose="02020603050405020304" pitchFamily="18" charset="0"/>
                <a:cs typeface="Times New Roman" panose="02020603050405020304" pitchFamily="18" charset="0"/>
              </a:rPr>
              <a:t>- Identified booster versions carrying the maximum payload.</a:t>
            </a:r>
          </a:p>
          <a:p>
            <a:pPr marL="0" indent="0">
              <a:buNone/>
            </a:pPr>
            <a:r>
              <a:rPr lang="en-US" sz="1400" dirty="0">
                <a:latin typeface="Times New Roman" panose="02020603050405020304" pitchFamily="18" charset="0"/>
                <a:cs typeface="Times New Roman" panose="02020603050405020304" pitchFamily="18" charset="0"/>
              </a:rPr>
              <a:t>- Listed failed drone ship landings in 2015, including booster versions and launch sites.</a:t>
            </a:r>
          </a:p>
          <a:p>
            <a:pPr marL="0" indent="0">
              <a:buNone/>
            </a:pPr>
            <a:r>
              <a:rPr lang="en-US" sz="1400" dirty="0">
                <a:latin typeface="Times New Roman" panose="02020603050405020304" pitchFamily="18" charset="0"/>
                <a:cs typeface="Times New Roman" panose="02020603050405020304" pitchFamily="18" charset="0"/>
              </a:rPr>
              <a:t>- Ranked landing outcomes by count, from 2010-06-04 to 2017-03-20, in descending order.</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EDA with SQL</a:t>
            </a: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529FB1-13BE-1478-C76D-734BB4DE266F}"/>
              </a:ext>
            </a:extLst>
          </p:cNvPr>
          <p:cNvSpPr>
            <a:spLocks noGrp="1"/>
          </p:cNvSpPr>
          <p:nvPr>
            <p:ph type="body" idx="1"/>
          </p:nvPr>
        </p:nvSpPr>
        <p:spPr>
          <a:xfrm>
            <a:off x="797536" y="1077482"/>
            <a:ext cx="5157787" cy="823912"/>
          </a:xfrm>
        </p:spPr>
        <p:txBody>
          <a:bodyPr/>
          <a:lstStyle/>
          <a:p>
            <a:r>
              <a:rPr lang="en-US" sz="3000" i="0" dirty="0">
                <a:solidFill>
                  <a:srgbClr val="1F1F1F"/>
                </a:solidFill>
                <a:effectLst/>
                <a:highlight>
                  <a:srgbClr val="FFFFFF"/>
                </a:highlight>
                <a:latin typeface="Times New Roman" panose="02020603050405020304" pitchFamily="18" charset="0"/>
                <a:cs typeface="Times New Roman" panose="02020603050405020304" pitchFamily="18" charset="0"/>
              </a:rPr>
              <a:t>All launch site names</a:t>
            </a:r>
            <a:endParaRPr lang="en-CA" sz="30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F02A39FE-917D-0303-AEF7-1752984F9F09}"/>
              </a:ext>
            </a:extLst>
          </p:cNvPr>
          <p:cNvSpPr>
            <a:spLocks noGrp="1"/>
          </p:cNvSpPr>
          <p:nvPr>
            <p:ph type="body" sz="quarter" idx="3"/>
          </p:nvPr>
        </p:nvSpPr>
        <p:spPr>
          <a:xfrm>
            <a:off x="5771414" y="731228"/>
            <a:ext cx="6139231" cy="1121752"/>
          </a:xfrm>
        </p:spPr>
        <p:txBody>
          <a:bodyPr/>
          <a:lstStyle/>
          <a:p>
            <a:r>
              <a:rPr lang="en-US" sz="3000" i="0" dirty="0">
                <a:solidFill>
                  <a:srgbClr val="1F1F1F"/>
                </a:solidFill>
                <a:effectLst/>
                <a:highlight>
                  <a:srgbClr val="FFFFFF"/>
                </a:highlight>
                <a:latin typeface="Times New Roman" panose="02020603050405020304" pitchFamily="18" charset="0"/>
                <a:cs typeface="Times New Roman" panose="02020603050405020304" pitchFamily="18" charset="0"/>
              </a:rPr>
              <a:t>Launch site names begin with `CCA</a:t>
            </a:r>
            <a:endParaRPr lang="en-CA" sz="30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DBC1DFBE-4E5C-2E77-A659-538A85598D2A}"/>
              </a:ext>
            </a:extLst>
          </p:cNvPr>
          <p:cNvSpPr>
            <a:spLocks noGrp="1" noChangeArrowheads="1"/>
          </p:cNvSpPr>
          <p:nvPr>
            <p:ph sz="half" idx="2"/>
          </p:nvPr>
        </p:nvSpPr>
        <p:spPr bwMode="auto">
          <a:xfrm>
            <a:off x="1109418" y="3070494"/>
            <a:ext cx="3345350" cy="1791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CCAFS LC-40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VAFB SLC-4E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KSC LC-39A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CCAFS SLC-40</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13" name="Content Placeholder 12" descr="A screenshot of a computer&#10;&#10;Description automatically generated">
            <a:extLst>
              <a:ext uri="{FF2B5EF4-FFF2-40B4-BE49-F238E27FC236}">
                <a16:creationId xmlns:a16="http://schemas.microsoft.com/office/drawing/2014/main" id="{4FF7B332-C3C2-C37E-2EDB-3372FB1A02A3}"/>
              </a:ext>
            </a:extLst>
          </p:cNvPr>
          <p:cNvPicPr>
            <a:picLocks noGrp="1" noChangeAspect="1"/>
          </p:cNvPicPr>
          <p:nvPr>
            <p:ph sz="quarter" idx="4"/>
          </p:nvPr>
        </p:nvPicPr>
        <p:blipFill>
          <a:blip r:embed="rId2"/>
          <a:stretch>
            <a:fillRect/>
          </a:stretch>
        </p:blipFill>
        <p:spPr>
          <a:xfrm>
            <a:off x="5771414" y="2326776"/>
            <a:ext cx="5670309" cy="3634154"/>
          </a:xfrm>
        </p:spPr>
      </p:pic>
      <p:sp>
        <p:nvSpPr>
          <p:cNvPr id="15" name="TextBox 14">
            <a:extLst>
              <a:ext uri="{FF2B5EF4-FFF2-40B4-BE49-F238E27FC236}">
                <a16:creationId xmlns:a16="http://schemas.microsoft.com/office/drawing/2014/main" id="{178BA731-1FFE-F55B-C3E0-FCF3B89D84C3}"/>
              </a:ext>
            </a:extLst>
          </p:cNvPr>
          <p:cNvSpPr txBox="1"/>
          <p:nvPr/>
        </p:nvSpPr>
        <p:spPr>
          <a:xfrm>
            <a:off x="6330462" y="5848339"/>
            <a:ext cx="1863969" cy="128907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CCAFS LC-40 </a:t>
            </a:r>
          </a:p>
          <a:p>
            <a:pPr eaLnBrk="0" fontAlgn="base" hangingPunct="0">
              <a:lnSpc>
                <a:spcPct val="150000"/>
              </a:lnSpc>
              <a:spcBef>
                <a:spcPct val="0"/>
              </a:spcBef>
              <a:spcAft>
                <a:spcPct val="0"/>
              </a:spcAft>
            </a:pP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CCAFS SLC-40</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8777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Executive Summary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Introduction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Methodology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Results (inside of each section)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12D4AA-65C4-A84E-296E-04644694537F}"/>
              </a:ext>
            </a:extLst>
          </p:cNvPr>
          <p:cNvSpPr>
            <a:spLocks noGrp="1"/>
          </p:cNvSpPr>
          <p:nvPr>
            <p:ph type="body" idx="1"/>
          </p:nvPr>
        </p:nvSpPr>
        <p:spPr>
          <a:xfrm>
            <a:off x="703386" y="1288012"/>
            <a:ext cx="5294190" cy="969352"/>
          </a:xfrm>
        </p:spPr>
        <p:txBody>
          <a:bodyPr/>
          <a:lstStyle/>
          <a:p>
            <a:pPr algn="ctr"/>
            <a:r>
              <a:rPr lang="en-US" sz="3000" i="0" dirty="0">
                <a:solidFill>
                  <a:srgbClr val="1F1F1F"/>
                </a:solidFill>
                <a:effectLst/>
                <a:highlight>
                  <a:srgbClr val="FFFFFF"/>
                </a:highlight>
                <a:latin typeface="Times New Roman" panose="02020603050405020304" pitchFamily="18" charset="0"/>
                <a:cs typeface="Times New Roman" panose="02020603050405020304" pitchFamily="18" charset="0"/>
              </a:rPr>
              <a:t>total payload carried by booster from NASA </a:t>
            </a:r>
            <a:endParaRPr lang="en-CA" sz="3000" dirty="0">
              <a:latin typeface="Times New Roman" panose="02020603050405020304" pitchFamily="18" charset="0"/>
              <a:cs typeface="Times New Roman" panose="02020603050405020304" pitchFamily="18" charset="0"/>
            </a:endParaRPr>
          </a:p>
        </p:txBody>
      </p:sp>
      <p:pic>
        <p:nvPicPr>
          <p:cNvPr id="10" name="Content Placeholder 9" descr="A screenshot of a computer program&#10;&#10;Description automatically generated">
            <a:extLst>
              <a:ext uri="{FF2B5EF4-FFF2-40B4-BE49-F238E27FC236}">
                <a16:creationId xmlns:a16="http://schemas.microsoft.com/office/drawing/2014/main" id="{DD3C8340-0CA4-8C96-454A-9F2C2AC15750}"/>
              </a:ext>
            </a:extLst>
          </p:cNvPr>
          <p:cNvPicPr>
            <a:picLocks noGrp="1" noChangeAspect="1"/>
          </p:cNvPicPr>
          <p:nvPr>
            <p:ph sz="half" idx="2"/>
          </p:nvPr>
        </p:nvPicPr>
        <p:blipFill>
          <a:blip r:embed="rId2"/>
          <a:stretch>
            <a:fillRect/>
          </a:stretch>
        </p:blipFill>
        <p:spPr>
          <a:xfrm>
            <a:off x="375138" y="2257364"/>
            <a:ext cx="5530994" cy="4073098"/>
          </a:xfrm>
        </p:spPr>
      </p:pic>
      <p:sp>
        <p:nvSpPr>
          <p:cNvPr id="5" name="Text Placeholder 4">
            <a:extLst>
              <a:ext uri="{FF2B5EF4-FFF2-40B4-BE49-F238E27FC236}">
                <a16:creationId xmlns:a16="http://schemas.microsoft.com/office/drawing/2014/main" id="{9FA2070E-4DA0-8FED-E4CB-1FDEA76DA60E}"/>
              </a:ext>
            </a:extLst>
          </p:cNvPr>
          <p:cNvSpPr>
            <a:spLocks noGrp="1"/>
          </p:cNvSpPr>
          <p:nvPr>
            <p:ph type="body" sz="quarter" idx="3"/>
          </p:nvPr>
        </p:nvSpPr>
        <p:spPr>
          <a:xfrm>
            <a:off x="6096000" y="1189038"/>
            <a:ext cx="5183188" cy="823912"/>
          </a:xfrm>
        </p:spPr>
        <p:txBody>
          <a:bodyPr/>
          <a:lstStyle/>
          <a:p>
            <a:pPr algn="ctr"/>
            <a:r>
              <a:rPr lang="en-US" sz="3000" dirty="0">
                <a:solidFill>
                  <a:srgbClr val="1F1F1F"/>
                </a:solidFill>
                <a:highlight>
                  <a:srgbClr val="FFFFFF"/>
                </a:highlight>
                <a:latin typeface="Times New Roman" panose="02020603050405020304" pitchFamily="18" charset="0"/>
                <a:cs typeface="Times New Roman" panose="02020603050405020304" pitchFamily="18" charset="0"/>
              </a:rPr>
              <a:t>Average payload mass by F9 v1.1</a:t>
            </a:r>
            <a:endParaRPr lang="en-CA" sz="3000" dirty="0">
              <a:solidFill>
                <a:srgbClr val="1F1F1F"/>
              </a:solidFill>
              <a:highlight>
                <a:srgbClr val="FFFFFF"/>
              </a:highlight>
              <a:latin typeface="Times New Roman" panose="02020603050405020304" pitchFamily="18" charset="0"/>
              <a:cs typeface="Times New Roman" panose="02020603050405020304" pitchFamily="18" charset="0"/>
            </a:endParaRPr>
          </a:p>
        </p:txBody>
      </p:sp>
      <p:pic>
        <p:nvPicPr>
          <p:cNvPr id="12" name="Content Placeholder 11" descr="A screenshot of a computer code&#10;&#10;Description automatically generated">
            <a:extLst>
              <a:ext uri="{FF2B5EF4-FFF2-40B4-BE49-F238E27FC236}">
                <a16:creationId xmlns:a16="http://schemas.microsoft.com/office/drawing/2014/main" id="{2D4C4B10-8A1F-4AFC-0788-13FD0925AAF1}"/>
              </a:ext>
            </a:extLst>
          </p:cNvPr>
          <p:cNvPicPr>
            <a:picLocks noGrp="1" noChangeAspect="1"/>
          </p:cNvPicPr>
          <p:nvPr>
            <p:ph sz="quarter" idx="4"/>
          </p:nvPr>
        </p:nvPicPr>
        <p:blipFill>
          <a:blip r:embed="rId3"/>
          <a:stretch>
            <a:fillRect/>
          </a:stretch>
        </p:blipFill>
        <p:spPr>
          <a:xfrm>
            <a:off x="6172200" y="2257364"/>
            <a:ext cx="5183188" cy="3510390"/>
          </a:xfrm>
        </p:spPr>
      </p:pic>
    </p:spTree>
    <p:extLst>
      <p:ext uri="{BB962C8B-B14F-4D97-AF65-F5344CB8AC3E}">
        <p14:creationId xmlns:p14="http://schemas.microsoft.com/office/powerpoint/2010/main" val="79187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CA0449-7B89-246A-9E3C-22E5DFD513EA}"/>
              </a:ext>
            </a:extLst>
          </p:cNvPr>
          <p:cNvSpPr>
            <a:spLocks noGrp="1"/>
          </p:cNvSpPr>
          <p:nvPr>
            <p:ph type="body" idx="1"/>
          </p:nvPr>
        </p:nvSpPr>
        <p:spPr>
          <a:xfrm>
            <a:off x="836612" y="962146"/>
            <a:ext cx="5157787" cy="1238983"/>
          </a:xfrm>
        </p:spPr>
        <p:txBody>
          <a:bodyPr/>
          <a:lstStyle/>
          <a:p>
            <a:pPr algn="ctr"/>
            <a:r>
              <a:rPr lang="en-US" sz="3000" i="0" dirty="0">
                <a:solidFill>
                  <a:srgbClr val="1F1F1F"/>
                </a:solidFill>
                <a:effectLst/>
                <a:highlight>
                  <a:srgbClr val="FFFFFF"/>
                </a:highlight>
                <a:latin typeface="Times New Roman" panose="02020603050405020304" pitchFamily="18" charset="0"/>
                <a:cs typeface="Times New Roman" panose="02020603050405020304" pitchFamily="18" charset="0"/>
              </a:rPr>
              <a:t>First successful ground landing date:</a:t>
            </a:r>
            <a:endParaRPr lang="en-CA" sz="30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E047022A-EA72-04C0-19F3-D9AD108A5C36}"/>
              </a:ext>
            </a:extLst>
          </p:cNvPr>
          <p:cNvSpPr>
            <a:spLocks noGrp="1"/>
          </p:cNvSpPr>
          <p:nvPr>
            <p:ph type="body" sz="quarter" idx="3"/>
          </p:nvPr>
        </p:nvSpPr>
        <p:spPr/>
        <p:txBody>
          <a:bodyPr/>
          <a:lstStyle/>
          <a:p>
            <a:pPr algn="ctr"/>
            <a:r>
              <a:rPr lang="en-US" sz="3000" dirty="0">
                <a:solidFill>
                  <a:srgbClr val="1F1F1F"/>
                </a:solidFill>
                <a:highlight>
                  <a:srgbClr val="FFFFFF"/>
                </a:highlight>
                <a:latin typeface="Times New Roman" panose="02020603050405020304" pitchFamily="18" charset="0"/>
                <a:cs typeface="Times New Roman" panose="02020603050405020304" pitchFamily="18" charset="0"/>
              </a:rPr>
              <a:t>Successful drone ship landing with payload between 4000 and 6000:</a:t>
            </a:r>
            <a:endParaRPr lang="en-CA" sz="3000" dirty="0">
              <a:solidFill>
                <a:srgbClr val="1F1F1F"/>
              </a:solidFill>
              <a:highlight>
                <a:srgbClr val="FFFFFF"/>
              </a:highlight>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A63149F3-5768-CEF1-896E-9C70599897C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590799"/>
            <a:ext cx="5157787" cy="35169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8683CBE-BBE4-80AF-0F3D-1F4617844131}"/>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672862"/>
            <a:ext cx="5183188" cy="351692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7">
            <a:extLst>
              <a:ext uri="{FF2B5EF4-FFF2-40B4-BE49-F238E27FC236}">
                <a16:creationId xmlns:a16="http://schemas.microsoft.com/office/drawing/2014/main" id="{3A7E9668-D01C-EF0A-55F3-D1AF3C48EE40}"/>
              </a:ext>
            </a:extLst>
          </p:cNvPr>
          <p:cNvSpPr>
            <a:spLocks noChangeArrowheads="1"/>
          </p:cNvSpPr>
          <p:nvPr/>
        </p:nvSpPr>
        <p:spPr bwMode="auto">
          <a:xfrm>
            <a:off x="10212511" y="4309779"/>
            <a:ext cx="1142877"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F9 FT B1022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F9 FT B1026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F9 FT B1021.2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F9 FT B1031.2</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44685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49BD-058C-A099-2619-4B56C01DB38A}"/>
              </a:ext>
            </a:extLst>
          </p:cNvPr>
          <p:cNvSpPr>
            <a:spLocks noGrp="1"/>
          </p:cNvSpPr>
          <p:nvPr>
            <p:ph type="title"/>
          </p:nvPr>
        </p:nvSpPr>
        <p:spPr>
          <a:xfrm>
            <a:off x="656492" y="365126"/>
            <a:ext cx="10698896" cy="1100260"/>
          </a:xfrm>
        </p:spPr>
        <p:txBody>
          <a:bodyPr/>
          <a:lstStyle/>
          <a:p>
            <a:pPr algn="ctr"/>
            <a:r>
              <a:rPr lang="en-US" sz="3000" b="1" i="0" dirty="0">
                <a:solidFill>
                  <a:srgbClr val="1F1F1F"/>
                </a:solidFill>
                <a:effectLst/>
                <a:highlight>
                  <a:srgbClr val="FFFFFF"/>
                </a:highlight>
                <a:latin typeface="Times New Roman" panose="02020603050405020304" pitchFamily="18" charset="0"/>
                <a:cs typeface="Times New Roman" panose="02020603050405020304" pitchFamily="18" charset="0"/>
              </a:rPr>
              <a:t>Total number of successful and failure mission outcomes and </a:t>
            </a:r>
            <a:r>
              <a:rPr lang="en-CA" sz="3000" b="1" i="0" dirty="0">
                <a:solidFill>
                  <a:srgbClr val="1F1F1F"/>
                </a:solidFill>
                <a:effectLst/>
                <a:highlight>
                  <a:srgbClr val="FFFFFF"/>
                </a:highlight>
                <a:latin typeface="Times New Roman" panose="02020603050405020304" pitchFamily="18" charset="0"/>
                <a:cs typeface="Times New Roman" panose="02020603050405020304" pitchFamily="18" charset="0"/>
              </a:rPr>
              <a:t>Boosters carried maximum payload</a:t>
            </a:r>
            <a:br>
              <a:rPr lang="en-CA" dirty="0"/>
            </a:br>
            <a:endParaRPr lang="en-CA" dirty="0"/>
          </a:p>
        </p:txBody>
      </p:sp>
      <p:pic>
        <p:nvPicPr>
          <p:cNvPr id="11" name="Content Placeholder 10" descr="A screenshot of a computer&#10;&#10;Description automatically generated">
            <a:extLst>
              <a:ext uri="{FF2B5EF4-FFF2-40B4-BE49-F238E27FC236}">
                <a16:creationId xmlns:a16="http://schemas.microsoft.com/office/drawing/2014/main" id="{1140D9C0-E2D6-22AA-6401-7BDD51B14DC7}"/>
              </a:ext>
            </a:extLst>
          </p:cNvPr>
          <p:cNvPicPr>
            <a:picLocks noGrp="1" noChangeAspect="1"/>
          </p:cNvPicPr>
          <p:nvPr>
            <p:ph sz="half" idx="2"/>
          </p:nvPr>
        </p:nvPicPr>
        <p:blipFill>
          <a:blip r:embed="rId2"/>
          <a:stretch>
            <a:fillRect/>
          </a:stretch>
        </p:blipFill>
        <p:spPr>
          <a:xfrm>
            <a:off x="839788" y="1465386"/>
            <a:ext cx="5157787" cy="4724277"/>
          </a:xfrm>
        </p:spPr>
      </p:pic>
      <p:pic>
        <p:nvPicPr>
          <p:cNvPr id="3074" name="Picture 2">
            <a:extLst>
              <a:ext uri="{FF2B5EF4-FFF2-40B4-BE49-F238E27FC236}">
                <a16:creationId xmlns:a16="http://schemas.microsoft.com/office/drawing/2014/main" id="{DF092A1D-05F5-984A-1C3E-590D75B17210}"/>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24233" y="1465386"/>
            <a:ext cx="5183188" cy="22942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6147370-028A-292C-A162-731C89624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233" y="3759639"/>
            <a:ext cx="5183188" cy="243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492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19F6D4-CE1E-535B-BE3F-345AF449E842}"/>
              </a:ext>
            </a:extLst>
          </p:cNvPr>
          <p:cNvSpPr>
            <a:spLocks noGrp="1"/>
          </p:cNvSpPr>
          <p:nvPr>
            <p:ph type="body" idx="1"/>
          </p:nvPr>
        </p:nvSpPr>
        <p:spPr>
          <a:xfrm>
            <a:off x="605327" y="473686"/>
            <a:ext cx="5157787" cy="823912"/>
          </a:xfrm>
        </p:spPr>
        <p:txBody>
          <a:bodyPr/>
          <a:lstStyle/>
          <a:p>
            <a:pPr algn="ctr"/>
            <a:r>
              <a:rPr lang="en-CA" sz="3000" i="0" dirty="0">
                <a:solidFill>
                  <a:srgbClr val="1F1F1F"/>
                </a:solidFill>
                <a:effectLst/>
                <a:highlight>
                  <a:srgbClr val="FFFFFF"/>
                </a:highlight>
                <a:latin typeface="Times New Roman" panose="02020603050405020304" pitchFamily="18" charset="0"/>
                <a:cs typeface="Times New Roman" panose="02020603050405020304" pitchFamily="18" charset="0"/>
              </a:rPr>
              <a:t>2015 launch records</a:t>
            </a:r>
            <a:endParaRPr lang="en-CA" sz="30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09A3468-F2E9-ED5D-32E2-372FA23CF2C7}"/>
              </a:ext>
            </a:extLst>
          </p:cNvPr>
          <p:cNvSpPr>
            <a:spLocks noGrp="1"/>
          </p:cNvSpPr>
          <p:nvPr>
            <p:ph type="body" sz="quarter" idx="3"/>
          </p:nvPr>
        </p:nvSpPr>
        <p:spPr>
          <a:xfrm>
            <a:off x="5638800" y="668337"/>
            <a:ext cx="6072554" cy="910615"/>
          </a:xfrm>
        </p:spPr>
        <p:txBody>
          <a:bodyPr/>
          <a:lstStyle/>
          <a:p>
            <a:pPr algn="ctr"/>
            <a:r>
              <a:rPr lang="en-US" sz="3000" i="0" dirty="0">
                <a:solidFill>
                  <a:srgbClr val="1F1F1F"/>
                </a:solidFill>
                <a:effectLst/>
                <a:highlight>
                  <a:srgbClr val="FFFFFF"/>
                </a:highlight>
                <a:latin typeface="Times New Roman" panose="02020603050405020304" pitchFamily="18" charset="0"/>
                <a:cs typeface="Times New Roman" panose="02020603050405020304" pitchFamily="18" charset="0"/>
              </a:rPr>
              <a:t>Rank success count between 2010-06-04 and 2017-03-20</a:t>
            </a:r>
            <a:endParaRPr lang="en-CA" sz="30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B5F952D5-EB0F-204E-3C1A-F0DBFFBE1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437" y="2198322"/>
            <a:ext cx="4712677" cy="36845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3CF102-7E36-8099-D4CD-3CFB4DCFFCA0}"/>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12877" y="3126173"/>
            <a:ext cx="5183188" cy="32921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B89CEE-DE21-082C-2EEA-E199FE35EF37}"/>
              </a:ext>
            </a:extLst>
          </p:cNvPr>
          <p:cNvSpPr txBox="1"/>
          <p:nvPr/>
        </p:nvSpPr>
        <p:spPr>
          <a:xfrm>
            <a:off x="6428888" y="1752398"/>
            <a:ext cx="503506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used the GROUP BY clause to aggregate the landing outcomes and the ORDER BY clause to sort them in descending order, allowing us to identify patterns within the specified time frame.</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974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3</a:t>
            </a:r>
          </a:p>
        </p:txBody>
      </p:sp>
    </p:spTree>
    <p:extLst>
      <p:ext uri="{BB962C8B-B14F-4D97-AF65-F5344CB8AC3E}">
        <p14:creationId xmlns:p14="http://schemas.microsoft.com/office/powerpoint/2010/main" val="1023352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1600" dirty="0">
                <a:latin typeface="Times New Roman" panose="02020603050405020304" pitchFamily="18" charset="0"/>
                <a:cs typeface="Times New Roman" panose="02020603050405020304" pitchFamily="18" charset="0"/>
              </a:rPr>
              <a:t>1. Extracted coordinates for each launch site and marked them with labeled circles.</a:t>
            </a:r>
          </a:p>
          <a:p>
            <a:r>
              <a:rPr lang="en-US" sz="1600" dirty="0">
                <a:latin typeface="Times New Roman" panose="02020603050405020304" pitchFamily="18" charset="0"/>
                <a:cs typeface="Times New Roman" panose="02020603050405020304" pitchFamily="18" charset="0"/>
              </a:rPr>
              <a:t>2. Classified launch outcomes as 0 (failure) and 1 (success), displaying them with red and green markers in a clustered layout.</a:t>
            </a:r>
          </a:p>
          <a:p>
            <a:pPr marL="0" indent="0">
              <a:buNone/>
            </a:pPr>
            <a:r>
              <a:rPr lang="en-US" sz="1600" dirty="0">
                <a:latin typeface="Times New Roman" panose="02020603050405020304" pitchFamily="18" charset="0"/>
                <a:cs typeface="Times New Roman" panose="02020603050405020304" pitchFamily="18" charset="0"/>
              </a:rPr>
              <a:t>   Additionally, distances between launch sites and key landmarks were calculated using Haversine's formula to explore:</a:t>
            </a:r>
          </a:p>
          <a:p>
            <a:r>
              <a:rPr lang="en-US" sz="1600" dirty="0">
                <a:latin typeface="Times New Roman" panose="02020603050405020304" pitchFamily="18" charset="0"/>
                <a:cs typeface="Times New Roman" panose="02020603050405020304" pitchFamily="18" charset="0"/>
              </a:rPr>
              <a:t> Distance to railways, highways, and coastlines.</a:t>
            </a:r>
          </a:p>
          <a:p>
            <a:r>
              <a:rPr lang="en-US" sz="1600" dirty="0">
                <a:latin typeface="Times New Roman" panose="02020603050405020304" pitchFamily="18" charset="0"/>
                <a:cs typeface="Times New Roman" panose="02020603050405020304" pitchFamily="18" charset="0"/>
              </a:rPr>
              <a:t> Proximity to nearby cities</a:t>
            </a:r>
            <a:r>
              <a:rPr lang="en-US" sz="1400" dirty="0">
                <a:latin typeface="Times New Roman" panose="02020603050405020304" pitchFamily="18" charset="0"/>
                <a:cs typeface="Times New Roman" panose="02020603050405020304" pitchFamily="18" charset="0"/>
              </a:rPr>
              <a:t>.</a:t>
            </a:r>
          </a:p>
          <a:p>
            <a:pPr marL="0" indent="0">
              <a:buNone/>
            </a:pPr>
            <a:r>
              <a:rPr lang="en-US" dirty="0"/>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Build an Interactive Map with Folium</a:t>
            </a:r>
          </a:p>
        </p:txBody>
      </p:sp>
      <p:pic>
        <p:nvPicPr>
          <p:cNvPr id="6" name="Picture 5">
            <a:extLst>
              <a:ext uri="{FF2B5EF4-FFF2-40B4-BE49-F238E27FC236}">
                <a16:creationId xmlns:a16="http://schemas.microsoft.com/office/drawing/2014/main" id="{CDCD0902-0626-6AF2-509F-1754EE4A654C}"/>
              </a:ext>
            </a:extLst>
          </p:cNvPr>
          <p:cNvPicPr>
            <a:picLocks noChangeAspect="1"/>
          </p:cNvPicPr>
          <p:nvPr/>
        </p:nvPicPr>
        <p:blipFill>
          <a:blip r:embed="rId3"/>
          <a:stretch>
            <a:fillRect/>
          </a:stretch>
        </p:blipFill>
        <p:spPr>
          <a:xfrm>
            <a:off x="4161693" y="3520800"/>
            <a:ext cx="6566517" cy="290641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A8A6-DA70-65C8-C622-3331C950E641}"/>
              </a:ext>
            </a:extLst>
          </p:cNvPr>
          <p:cNvSpPr>
            <a:spLocks noGrp="1"/>
          </p:cNvSpPr>
          <p:nvPr>
            <p:ph type="title"/>
          </p:nvPr>
        </p:nvSpPr>
        <p:spPr/>
        <p:txBody>
          <a:bodyPr/>
          <a:lstStyle/>
          <a:p>
            <a:pPr algn="ctr"/>
            <a:r>
              <a:rPr lang="en-US" sz="4000" b="1" dirty="0">
                <a:latin typeface="Times New Roman" panose="02020603050405020304" pitchFamily="18" charset="0"/>
                <a:cs typeface="Times New Roman" panose="02020603050405020304" pitchFamily="18" charset="0"/>
              </a:rPr>
              <a:t>Launch Outcomes</a:t>
            </a:r>
            <a:br>
              <a:rPr lang="en-US" sz="4000" b="1" dirty="0">
                <a:latin typeface="Times New Roman" panose="02020603050405020304" pitchFamily="18" charset="0"/>
                <a:cs typeface="Times New Roman" panose="02020603050405020304" pitchFamily="18" charset="0"/>
              </a:rPr>
            </a:br>
            <a:endParaRPr lang="en-CA"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EAFAA3-AC71-88B8-5F61-45C929874A59}"/>
              </a:ext>
            </a:extLst>
          </p:cNvPr>
          <p:cNvSpPr>
            <a:spLocks noGrp="1"/>
          </p:cNvSpPr>
          <p:nvPr>
            <p:ph idx="1"/>
          </p:nvPr>
        </p:nvSpPr>
        <p:spPr>
          <a:xfrm>
            <a:off x="838200" y="1332000"/>
            <a:ext cx="10515600" cy="4844963"/>
          </a:xfrm>
        </p:spPr>
        <p:txBody>
          <a:bodyPr/>
          <a:lstStyle/>
          <a:p>
            <a:r>
              <a:rPr lang="en-US" sz="2400" dirty="0">
                <a:latin typeface="Times New Roman" panose="02020603050405020304" pitchFamily="18" charset="0"/>
                <a:cs typeface="Times New Roman" panose="02020603050405020304" pitchFamily="18" charset="0"/>
              </a:rPr>
              <a:t>At Each Launch Site</a:t>
            </a:r>
          </a:p>
          <a:p>
            <a:r>
              <a:rPr lang="en-US" sz="2400" dirty="0">
                <a:latin typeface="Times New Roman" panose="02020603050405020304" pitchFamily="18" charset="0"/>
                <a:cs typeface="Times New Roman" panose="02020603050405020304" pitchFamily="18" charset="0"/>
              </a:rPr>
              <a:t>Green markers for successful launches</a:t>
            </a:r>
          </a:p>
          <a:p>
            <a:r>
              <a:rPr lang="en-US" sz="2400" dirty="0">
                <a:latin typeface="Times New Roman" panose="02020603050405020304" pitchFamily="18" charset="0"/>
                <a:cs typeface="Times New Roman" panose="02020603050405020304" pitchFamily="18" charset="0"/>
              </a:rPr>
              <a:t> Red markers for unsuccessful launches</a:t>
            </a:r>
          </a:p>
          <a:p>
            <a:r>
              <a:rPr lang="en-US" sz="2400" dirty="0">
                <a:latin typeface="Times New Roman" panose="02020603050405020304" pitchFamily="18" charset="0"/>
                <a:cs typeface="Times New Roman" panose="02020603050405020304" pitchFamily="18" charset="0"/>
              </a:rPr>
              <a:t> Launch site CCAFS SLC-40 has a 3/7 success rate (42.9%)</a:t>
            </a:r>
            <a:endParaRPr lang="en-CA"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7701572-5A55-D2F3-712D-CE063FF9D08E}"/>
              </a:ext>
            </a:extLst>
          </p:cNvPr>
          <p:cNvPicPr>
            <a:picLocks noChangeAspect="1"/>
          </p:cNvPicPr>
          <p:nvPr/>
        </p:nvPicPr>
        <p:blipFill>
          <a:blip r:embed="rId2"/>
          <a:stretch>
            <a:fillRect/>
          </a:stretch>
        </p:blipFill>
        <p:spPr>
          <a:xfrm>
            <a:off x="5793877" y="3421752"/>
            <a:ext cx="5803200" cy="2755211"/>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3C516C6C-3C60-0E47-CC02-192925160AE6}"/>
              </a:ext>
            </a:extLst>
          </p:cNvPr>
          <p:cNvPicPr>
            <a:picLocks noChangeAspect="1"/>
          </p:cNvPicPr>
          <p:nvPr/>
        </p:nvPicPr>
        <p:blipFill>
          <a:blip r:embed="rId3"/>
          <a:stretch>
            <a:fillRect/>
          </a:stretch>
        </p:blipFill>
        <p:spPr>
          <a:xfrm>
            <a:off x="468924" y="3429001"/>
            <a:ext cx="5181600" cy="2960076"/>
          </a:xfrm>
          <a:prstGeom prst="rect">
            <a:avLst/>
          </a:prstGeom>
        </p:spPr>
      </p:pic>
    </p:spTree>
    <p:extLst>
      <p:ext uri="{BB962C8B-B14F-4D97-AF65-F5344CB8AC3E}">
        <p14:creationId xmlns:p14="http://schemas.microsoft.com/office/powerpoint/2010/main" val="3582217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D351F-1387-444B-B580-F4F3A88ED57D}"/>
              </a:ext>
            </a:extLst>
          </p:cNvPr>
          <p:cNvSpPr>
            <a:spLocks noGrp="1"/>
          </p:cNvSpPr>
          <p:nvPr>
            <p:ph type="title"/>
          </p:nvPr>
        </p:nvSpPr>
        <p:spPr>
          <a:xfrm>
            <a:off x="793662" y="386930"/>
            <a:ext cx="10066122" cy="1298448"/>
          </a:xfrm>
        </p:spPr>
        <p:txBody>
          <a:bodyPr anchor="b">
            <a:normAutofit/>
          </a:bodyPr>
          <a:lstStyle/>
          <a:p>
            <a:r>
              <a:rPr lang="en-CA" sz="4800" b="1">
                <a:latin typeface="Times New Roman" panose="02020603050405020304" pitchFamily="18" charset="0"/>
                <a:cs typeface="Times New Roman" panose="02020603050405020304" pitchFamily="18" charset="0"/>
              </a:rPr>
              <a:t>Distance to Proximities</a:t>
            </a:r>
          </a:p>
        </p:txBody>
      </p:sp>
      <p:sp>
        <p:nvSpPr>
          <p:cNvPr id="17" name="Rectangle 1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D55F97-A93C-52E9-6D6B-2BE386035E30}"/>
              </a:ext>
            </a:extLst>
          </p:cNvPr>
          <p:cNvSpPr>
            <a:spLocks noGrp="1"/>
          </p:cNvSpPr>
          <p:nvPr>
            <p:ph idx="1"/>
          </p:nvPr>
        </p:nvSpPr>
        <p:spPr>
          <a:xfrm>
            <a:off x="793661" y="2599509"/>
            <a:ext cx="4530898" cy="3639450"/>
          </a:xfrm>
        </p:spPr>
        <p:txBody>
          <a:bodyPr anchor="ctr">
            <a:normAutofit/>
          </a:bodyPr>
          <a:lstStyle/>
          <a:p>
            <a:pPr marL="0" indent="0">
              <a:buNone/>
            </a:pPr>
            <a:r>
              <a:rPr lang="en-US" sz="2000" b="1">
                <a:latin typeface="Times New Roman" panose="02020603050405020304" pitchFamily="18" charset="0"/>
                <a:cs typeface="Times New Roman" panose="02020603050405020304" pitchFamily="18" charset="0"/>
              </a:rPr>
              <a:t>CCAFS SLC-40</a:t>
            </a:r>
          </a:p>
          <a:p>
            <a:pPr marL="0" indent="0">
              <a:buNone/>
            </a:pPr>
            <a:r>
              <a:rPr lang="en-US" sz="2000"/>
              <a:t>• </a:t>
            </a:r>
            <a:r>
              <a:rPr lang="en-US" sz="2000">
                <a:latin typeface="Times New Roman" panose="02020603050405020304" pitchFamily="18" charset="0"/>
                <a:cs typeface="Times New Roman" panose="02020603050405020304" pitchFamily="18" charset="0"/>
              </a:rPr>
              <a:t>.86 km from nearest coastline</a:t>
            </a:r>
          </a:p>
          <a:p>
            <a:r>
              <a:rPr lang="en-US" sz="2000">
                <a:latin typeface="Times New Roman" panose="02020603050405020304" pitchFamily="18" charset="0"/>
                <a:cs typeface="Times New Roman" panose="02020603050405020304" pitchFamily="18" charset="0"/>
              </a:rPr>
              <a:t>21.96 km from nearest railway</a:t>
            </a:r>
          </a:p>
          <a:p>
            <a:r>
              <a:rPr lang="en-US" sz="2000">
                <a:latin typeface="Times New Roman" panose="02020603050405020304" pitchFamily="18" charset="0"/>
                <a:cs typeface="Times New Roman" panose="02020603050405020304" pitchFamily="18" charset="0"/>
              </a:rPr>
              <a:t>23.23 km from nearest city</a:t>
            </a:r>
          </a:p>
          <a:p>
            <a:r>
              <a:rPr lang="en-US" sz="2000">
                <a:latin typeface="Times New Roman" panose="02020603050405020304" pitchFamily="18" charset="0"/>
                <a:cs typeface="Times New Roman" panose="02020603050405020304" pitchFamily="18" charset="0"/>
              </a:rPr>
              <a:t>26.88 km from nearest highway</a:t>
            </a:r>
            <a:endParaRPr lang="en-CA" sz="2000" dirty="0">
              <a:latin typeface="Times New Roman" panose="02020603050405020304" pitchFamily="18" charset="0"/>
              <a:cs typeface="Times New Roman" panose="02020603050405020304" pitchFamily="18" charset="0"/>
            </a:endParaRPr>
          </a:p>
        </p:txBody>
      </p:sp>
      <p:pic>
        <p:nvPicPr>
          <p:cNvPr id="5" name="Picture 4" descr="A map with a red line&#10;&#10;Description automatically generated">
            <a:extLst>
              <a:ext uri="{FF2B5EF4-FFF2-40B4-BE49-F238E27FC236}">
                <a16:creationId xmlns:a16="http://schemas.microsoft.com/office/drawing/2014/main" id="{A6799704-6461-5C44-8346-AAC373645F09}"/>
              </a:ext>
            </a:extLst>
          </p:cNvPr>
          <p:cNvPicPr>
            <a:picLocks noChangeAspect="1"/>
          </p:cNvPicPr>
          <p:nvPr/>
        </p:nvPicPr>
        <p:blipFill>
          <a:blip r:embed="rId2"/>
          <a:stretch>
            <a:fillRect/>
          </a:stretch>
        </p:blipFill>
        <p:spPr>
          <a:xfrm>
            <a:off x="5412666" y="2780544"/>
            <a:ext cx="5649144" cy="2597326"/>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74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4</a:t>
            </a:r>
          </a:p>
        </p:txBody>
      </p:sp>
    </p:spTree>
    <p:extLst>
      <p:ext uri="{BB962C8B-B14F-4D97-AF65-F5344CB8AC3E}">
        <p14:creationId xmlns:p14="http://schemas.microsoft.com/office/powerpoint/2010/main" val="73346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5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 dynamic dashboard was created utilizing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2200" dirty="0">
                <a:solidFill>
                  <a:schemeClr val="accent3">
                    <a:lumMod val="25000"/>
                  </a:schemeClr>
                </a:solidFill>
                <a:latin typeface="Times New Roman" panose="02020603050405020304" pitchFamily="18" charset="0"/>
                <a:cs typeface="Times New Roman" panose="02020603050405020304" pitchFamily="18" charset="0"/>
              </a:rPr>
              <a:t> Dash, which enables users to adjust the data to meet their needs.</a:t>
            </a:r>
          </a:p>
          <a:p>
            <a:pPr>
              <a:lnSpc>
                <a:spcPct val="15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Within this dashboard:</a:t>
            </a:r>
          </a:p>
          <a:p>
            <a:pPr>
              <a:lnSpc>
                <a:spcPct val="15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total number of launches from specific sites was displayed using pie charts.</a:t>
            </a:r>
          </a:p>
          <a:p>
            <a:pPr>
              <a:lnSpc>
                <a:spcPct val="15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relationship between the outcomes of the launches and the mass of the payload (in kilograms) across different booster versions was shown using scatter plots.</a:t>
            </a:r>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Build a Dashboard with </a:t>
            </a:r>
            <a:r>
              <a:rPr lang="en-US" b="1" dirty="0" err="1">
                <a:solidFill>
                  <a:schemeClr val="tx1"/>
                </a:solidFill>
                <a:latin typeface="Times New Roman" panose="02020603050405020304" pitchFamily="18" charset="0"/>
                <a:cs typeface="Times New Roman" panose="02020603050405020304" pitchFamily="18" charset="0"/>
              </a:rPr>
              <a:t>Plotly</a:t>
            </a:r>
            <a:r>
              <a:rPr lang="en-US" b="1" dirty="0">
                <a:solidFill>
                  <a:schemeClr val="tx1"/>
                </a:solidFill>
                <a:latin typeface="Times New Roman" panose="02020603050405020304" pitchFamily="18" charset="0"/>
                <a:cs typeface="Times New Roman" panose="02020603050405020304" pitchFamily="18" charset="0"/>
              </a:rPr>
              <a:t> Dash</a:t>
            </a:r>
          </a:p>
        </p:txBody>
      </p:sp>
    </p:spTree>
    <p:extLst>
      <p:ext uri="{BB962C8B-B14F-4D97-AF65-F5344CB8AC3E}">
        <p14:creationId xmlns:p14="http://schemas.microsoft.com/office/powerpoint/2010/main" val="3345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49799"/>
            <a:ext cx="11349261" cy="48774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a:solidFill>
                  <a:schemeClr val="accent3">
                    <a:lumMod val="25000"/>
                  </a:schemeClr>
                </a:solidFill>
                <a:latin typeface="Times New Roman" panose="02020603050405020304" pitchFamily="18" charset="0"/>
                <a:cs typeface="Times New Roman" panose="02020603050405020304" pitchFamily="18" charset="0"/>
              </a:rPr>
              <a:t>1)Summary of methodologies</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Data was gathered through the SpaceX REST API and by employing web scraping techniques.</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The data was then cleaned to establish a variable indicating the outcome of each launch as a success or failure.</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Various data visualization methods were used to examine factors such as payload, launch site, flight number, and trends over time.</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Using SQL, data analysis was conducted to calculate metrics like total payload, the payload range for successful missions, and the count of successful versus failed launches.</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The research further explored the success rates of different launch sites and their locations relative to key geographical features.</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Visualization techniques highlighted the most successful launch sites and the range of payloads for successful missions.</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Predictive models, including logistic regression, support vector machine (SVM), decision trees, and K-nearest neighbors (KNN), were developed to forecast the outcomes of landing</a:t>
            </a:r>
          </a:p>
          <a:p>
            <a:pPr marL="0" indent="0">
              <a:lnSpc>
                <a:spcPct val="100000"/>
              </a:lnSpc>
              <a:spcBef>
                <a:spcPts val="1400"/>
              </a:spcBef>
              <a:buNone/>
            </a:pPr>
            <a:r>
              <a:rPr lang="en-US" sz="1200" b="1" dirty="0">
                <a:solidFill>
                  <a:schemeClr val="accent3">
                    <a:lumMod val="25000"/>
                  </a:schemeClr>
                </a:solidFill>
                <a:latin typeface="Times New Roman" panose="02020603050405020304" pitchFamily="18" charset="0"/>
                <a:cs typeface="Times New Roman" panose="02020603050405020304" pitchFamily="18" charset="0"/>
              </a:rPr>
              <a:t>2) Summary of all results</a:t>
            </a:r>
          </a:p>
          <a:p>
            <a:pPr algn="l"/>
            <a:r>
              <a:rPr lang="en-US" sz="1200" i="0" dirty="0">
                <a:solidFill>
                  <a:srgbClr val="0D0D0D"/>
                </a:solidFill>
                <a:effectLst/>
                <a:latin typeface="Times New Roman" panose="02020603050405020304" pitchFamily="18" charset="0"/>
                <a:cs typeface="Times New Roman" panose="02020603050405020304" pitchFamily="18" charset="0"/>
              </a:rPr>
              <a:t>Findings from Exploratory Data Analysis:</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The rate of launch success has seen an improvement over time </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Among various launch sites, KSC LC-39A has emerged with the highest rate of successful landings.</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Orbits such as ES-L1, GEO, HEO, and SSO have achieved a 100% success rate.</a:t>
            </a:r>
          </a:p>
          <a:p>
            <a:pPr algn="l"/>
            <a:r>
              <a:rPr lang="en-US" sz="1200" i="0" dirty="0">
                <a:solidFill>
                  <a:srgbClr val="0D0D0D"/>
                </a:solidFill>
                <a:effectLst/>
                <a:latin typeface="Times New Roman" panose="02020603050405020304" pitchFamily="18" charset="0"/>
                <a:cs typeface="Times New Roman" panose="02020603050405020304" pitchFamily="18" charset="0"/>
              </a:rPr>
              <a:t>Executive Summary of Insights and Predictive Analysis:</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Visualization and analysis reveal that most launch sites are positioned near the equator and are proximate to coastal areas.</a:t>
            </a:r>
          </a:p>
          <a:p>
            <a:pPr algn="l">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In predictive analysis, all models demonstrated comparable performance on the test data, with the decision(DT) tree model marginally outperforming others</a:t>
            </a:r>
          </a:p>
          <a:p>
            <a:pPr marL="0" indent="0" algn="l">
              <a:buNone/>
            </a:pPr>
            <a:endParaRPr lang="en-US" sz="1200" b="0" i="0" dirty="0">
              <a:solidFill>
                <a:srgbClr val="0D0D0D"/>
              </a:solidFill>
              <a:effectLst/>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Times New Roman" panose="02020603050405020304" pitchFamily="18" charset="0"/>
                <a:cs typeface="Times New Roman" panose="02020603050405020304" pitchFamily="18"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D1F6A-FAF3-ABCA-0B1D-39A4D003DF03}"/>
              </a:ext>
            </a:extLst>
          </p:cNvPr>
          <p:cNvSpPr>
            <a:spLocks noGrp="1"/>
          </p:cNvSpPr>
          <p:nvPr>
            <p:ph type="title"/>
          </p:nvPr>
        </p:nvSpPr>
        <p:spPr/>
        <p:txBody>
          <a:bodyPr/>
          <a:lstStyle/>
          <a:p>
            <a:pPr algn="ctr"/>
            <a:r>
              <a:rPr lang="en-US" sz="4000" b="1" dirty="0">
                <a:latin typeface="Times New Roman" panose="02020603050405020304" pitchFamily="18" charset="0"/>
                <a:cs typeface="Times New Roman" panose="02020603050405020304" pitchFamily="18" charset="0"/>
              </a:rPr>
              <a:t>Build a Dashboard with </a:t>
            </a:r>
            <a:r>
              <a:rPr lang="en-US" sz="4000" b="1" dirty="0" err="1">
                <a:latin typeface="Times New Roman" panose="02020603050405020304" pitchFamily="18" charset="0"/>
                <a:cs typeface="Times New Roman" panose="02020603050405020304" pitchFamily="18" charset="0"/>
              </a:rPr>
              <a:t>Plotly</a:t>
            </a:r>
            <a:r>
              <a:rPr lang="en-US" sz="4000" b="1" dirty="0">
                <a:latin typeface="Times New Roman" panose="02020603050405020304" pitchFamily="18" charset="0"/>
                <a:cs typeface="Times New Roman" panose="02020603050405020304" pitchFamily="18" charset="0"/>
              </a:rPr>
              <a:t> Dash</a:t>
            </a:r>
            <a:br>
              <a:rPr lang="en-US" sz="4000" b="1" dirty="0">
                <a:latin typeface="Times New Roman" panose="02020603050405020304" pitchFamily="18" charset="0"/>
                <a:cs typeface="Times New Roman" panose="02020603050405020304" pitchFamily="18" charset="0"/>
              </a:rPr>
            </a:br>
            <a:endParaRPr lang="en-CA"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2D1423-B579-E939-2000-307984E17BDD}"/>
              </a:ext>
            </a:extLst>
          </p:cNvPr>
          <p:cNvSpPr>
            <a:spLocks noGrp="1"/>
          </p:cNvSpPr>
          <p:nvPr>
            <p:ph idx="1"/>
          </p:nvPr>
        </p:nvSpPr>
        <p:spPr>
          <a:xfrm>
            <a:off x="838200" y="1825625"/>
            <a:ext cx="10515600" cy="4351338"/>
          </a:xfrm>
        </p:spPr>
        <p:txBody>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Indeed, we can cover the following points:</a:t>
            </a:r>
          </a:p>
          <a:p>
            <a:pPr marL="0" indent="0">
              <a:lnSpc>
                <a:spcPct val="150000"/>
              </a:lnSpc>
              <a:buNone/>
            </a:pPr>
            <a:r>
              <a:rPr lang="en-US" sz="2000" dirty="0">
                <a:latin typeface="Times New Roman" panose="02020603050405020304" pitchFamily="18" charset="0"/>
                <a:cs typeface="Times New Roman" panose="02020603050405020304" pitchFamily="18" charset="0"/>
              </a:rPr>
              <a:t>- The launch site with the highest number of successful launches.</a:t>
            </a:r>
          </a:p>
          <a:p>
            <a:pPr marL="0" indent="0">
              <a:lnSpc>
                <a:spcPct val="150000"/>
              </a:lnSpc>
              <a:buNone/>
            </a:pPr>
            <a:r>
              <a:rPr lang="en-US" sz="2000" dirty="0">
                <a:latin typeface="Times New Roman" panose="02020603050405020304" pitchFamily="18" charset="0"/>
                <a:cs typeface="Times New Roman" panose="02020603050405020304" pitchFamily="18" charset="0"/>
              </a:rPr>
              <a:t>- The launch site with the greatest success rate for launches.</a:t>
            </a:r>
          </a:p>
          <a:p>
            <a:pPr marL="0" indent="0">
              <a:lnSpc>
                <a:spcPct val="150000"/>
              </a:lnSpc>
              <a:buNone/>
            </a:pPr>
            <a:r>
              <a:rPr lang="en-US" sz="2000" dirty="0">
                <a:latin typeface="Times New Roman" panose="02020603050405020304" pitchFamily="18" charset="0"/>
                <a:cs typeface="Times New Roman" panose="02020603050405020304" pitchFamily="18" charset="0"/>
              </a:rPr>
              <a:t>- The payload range(s) with the highest success rate for launches.</a:t>
            </a:r>
          </a:p>
          <a:p>
            <a:pPr marL="0" indent="0">
              <a:lnSpc>
                <a:spcPct val="150000"/>
              </a:lnSpc>
              <a:buNone/>
            </a:pPr>
            <a:r>
              <a:rPr lang="en-US" sz="2000" dirty="0">
                <a:latin typeface="Times New Roman" panose="02020603050405020304" pitchFamily="18" charset="0"/>
                <a:cs typeface="Times New Roman" panose="02020603050405020304" pitchFamily="18" charset="0"/>
              </a:rPr>
              <a:t>- The payload range(s) with the lowest success rate for launches.</a:t>
            </a:r>
          </a:p>
          <a:p>
            <a:pPr marL="0" indent="0">
              <a:lnSpc>
                <a:spcPct val="150000"/>
              </a:lnSpc>
              <a:buNone/>
            </a:pPr>
            <a:r>
              <a:rPr lang="en-US" sz="2000" dirty="0">
                <a:latin typeface="Times New Roman" panose="02020603050405020304" pitchFamily="18" charset="0"/>
                <a:cs typeface="Times New Roman" panose="02020603050405020304" pitchFamily="18" charset="0"/>
              </a:rPr>
              <a:t>- The Falcon 9 Booster version with the highest launch success </a:t>
            </a:r>
            <a:r>
              <a:rPr lang="en-US" sz="2000" dirty="0" err="1">
                <a:latin typeface="Times New Roman" panose="02020603050405020304" pitchFamily="18" charset="0"/>
                <a:cs typeface="Times New Roman" panose="02020603050405020304" pitchFamily="18" charset="0"/>
              </a:rPr>
              <a:t>rate.of</a:t>
            </a:r>
            <a:r>
              <a:rPr lang="en-US" sz="2000" dirty="0">
                <a:latin typeface="Times New Roman" panose="02020603050405020304" pitchFamily="18" charset="0"/>
                <a:cs typeface="Times New Roman" panose="02020603050405020304" pitchFamily="18" charset="0"/>
              </a:rPr>
              <a:t> successful launches.</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358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982E0-4FEC-1B96-CE1F-0D227DFAD968}"/>
              </a:ext>
            </a:extLst>
          </p:cNvPr>
          <p:cNvSpPr>
            <a:spLocks noGrp="1"/>
          </p:cNvSpPr>
          <p:nvPr>
            <p:ph type="title"/>
          </p:nvPr>
        </p:nvSpPr>
        <p:spPr>
          <a:xfrm>
            <a:off x="310235" y="394683"/>
            <a:ext cx="5551303" cy="1200361"/>
          </a:xfrm>
        </p:spPr>
        <p:txBody>
          <a:bodyPr anchor="b">
            <a:normAutofit fontScale="90000"/>
          </a:bodyPr>
          <a:lstStyle/>
          <a:p>
            <a:pPr algn="ctr" rtl="0">
              <a:spcBef>
                <a:spcPts val="0"/>
              </a:spcBef>
              <a:spcAft>
                <a:spcPts val="0"/>
              </a:spcAft>
            </a:pPr>
            <a:r>
              <a:rPr lang="en-US" sz="2800" b="1" i="0" u="none" strike="noStrike" dirty="0">
                <a:effectLst/>
                <a:latin typeface="Times New Roman" panose="02020603050405020304" pitchFamily="18" charset="0"/>
                <a:cs typeface="Times New Roman" panose="02020603050405020304" pitchFamily="18" charset="0"/>
              </a:rPr>
              <a:t>The success percentage by each sites</a:t>
            </a:r>
            <a:br>
              <a:rPr lang="en-US" sz="2000" b="1" dirty="0">
                <a:effectLst/>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endParaRPr lang="en-CA" sz="2000"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e chart with text&#10;&#10;Description automatically generated">
            <a:extLst>
              <a:ext uri="{FF2B5EF4-FFF2-40B4-BE49-F238E27FC236}">
                <a16:creationId xmlns:a16="http://schemas.microsoft.com/office/drawing/2014/main" id="{D6F408E2-B15D-6827-35C3-315475CE39DC}"/>
              </a:ext>
            </a:extLst>
          </p:cNvPr>
          <p:cNvPicPr>
            <a:picLocks noChangeAspect="1"/>
          </p:cNvPicPr>
          <p:nvPr/>
        </p:nvPicPr>
        <p:blipFill>
          <a:blip r:embed="rId2"/>
          <a:stretch>
            <a:fillRect/>
          </a:stretch>
        </p:blipFill>
        <p:spPr>
          <a:xfrm>
            <a:off x="6703200" y="2376850"/>
            <a:ext cx="4809292" cy="2602958"/>
          </a:xfrm>
          <a:prstGeom prst="rect">
            <a:avLst/>
          </a:prstGeom>
        </p:spPr>
      </p:pic>
      <p:pic>
        <p:nvPicPr>
          <p:cNvPr id="19" name="Picture 18" descr="A blue and red circle with white text&#10;&#10;Description automatically generated">
            <a:extLst>
              <a:ext uri="{FF2B5EF4-FFF2-40B4-BE49-F238E27FC236}">
                <a16:creationId xmlns:a16="http://schemas.microsoft.com/office/drawing/2014/main" id="{16A18C55-1EEC-0D63-94EF-508198C91E7C}"/>
              </a:ext>
            </a:extLst>
          </p:cNvPr>
          <p:cNvPicPr>
            <a:picLocks noChangeAspect="1"/>
          </p:cNvPicPr>
          <p:nvPr/>
        </p:nvPicPr>
        <p:blipFill>
          <a:blip r:embed="rId3"/>
          <a:stretch>
            <a:fillRect/>
          </a:stretch>
        </p:blipFill>
        <p:spPr>
          <a:xfrm>
            <a:off x="890954" y="2376850"/>
            <a:ext cx="4588246" cy="2859380"/>
          </a:xfrm>
          <a:prstGeom prst="rect">
            <a:avLst/>
          </a:prstGeom>
        </p:spPr>
      </p:pic>
    </p:spTree>
    <p:extLst>
      <p:ext uri="{BB962C8B-B14F-4D97-AF65-F5344CB8AC3E}">
        <p14:creationId xmlns:p14="http://schemas.microsoft.com/office/powerpoint/2010/main" val="416120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58C4FD-A0C0-F661-4922-2F982C3649F5}"/>
              </a:ext>
            </a:extLst>
          </p:cNvPr>
          <p:cNvSpPr>
            <a:spLocks noGrp="1"/>
          </p:cNvSpPr>
          <p:nvPr>
            <p:ph type="title"/>
          </p:nvPr>
        </p:nvSpPr>
        <p:spPr>
          <a:xfrm>
            <a:off x="1046745" y="641851"/>
            <a:ext cx="9586085" cy="704088"/>
          </a:xfrm>
        </p:spPr>
        <p:txBody>
          <a:bodyPr>
            <a:normAutofit/>
          </a:bodyPr>
          <a:lstStyle/>
          <a:p>
            <a:pPr algn="ctr"/>
            <a:r>
              <a:rPr lang="en-CA" sz="3200" b="1" dirty="0">
                <a:latin typeface="Times New Roman" panose="02020603050405020304" pitchFamily="18" charset="0"/>
                <a:cs typeface="Times New Roman" panose="02020603050405020304" pitchFamily="18" charset="0"/>
              </a:rPr>
              <a:t>Payload vs launch outcome</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graph&#10;&#10;Description automatically generated">
            <a:extLst>
              <a:ext uri="{FF2B5EF4-FFF2-40B4-BE49-F238E27FC236}">
                <a16:creationId xmlns:a16="http://schemas.microsoft.com/office/drawing/2014/main" id="{1BE93182-A137-EE75-36B4-B004B9BCF8B5}"/>
              </a:ext>
            </a:extLst>
          </p:cNvPr>
          <p:cNvPicPr>
            <a:picLocks noChangeAspect="1"/>
          </p:cNvPicPr>
          <p:nvPr/>
        </p:nvPicPr>
        <p:blipFill rotWithShape="1">
          <a:blip r:embed="rId2"/>
          <a:srcRect r="3868" b="2"/>
          <a:stretch/>
        </p:blipFill>
        <p:spPr>
          <a:xfrm>
            <a:off x="554415" y="1976833"/>
            <a:ext cx="11167447" cy="3484983"/>
          </a:xfrm>
          <a:prstGeom prst="rect">
            <a:avLst/>
          </a:prstGeom>
        </p:spPr>
      </p:pic>
      <p:sp>
        <p:nvSpPr>
          <p:cNvPr id="6" name="TextBox 5">
            <a:extLst>
              <a:ext uri="{FF2B5EF4-FFF2-40B4-BE49-F238E27FC236}">
                <a16:creationId xmlns:a16="http://schemas.microsoft.com/office/drawing/2014/main" id="{4DB6712B-200F-BB10-E06D-048A40B97589}"/>
              </a:ext>
            </a:extLst>
          </p:cNvPr>
          <p:cNvSpPr txBox="1"/>
          <p:nvPr/>
        </p:nvSpPr>
        <p:spPr>
          <a:xfrm>
            <a:off x="1606062" y="5697415"/>
            <a:ext cx="8124092"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We observe that success rates are higher for lighter payloads compared to heavier ones.</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606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76001"/>
            <a:ext cx="9826875" cy="195300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70000"/>
              </a:lnSpc>
              <a:spcBef>
                <a:spcPts val="1400"/>
              </a:spcBef>
            </a:pPr>
            <a:r>
              <a:rPr lang="en-US" sz="4800" dirty="0">
                <a:solidFill>
                  <a:schemeClr val="tx1"/>
                </a:solidFill>
                <a:latin typeface="Times New Roman" panose="02020603050405020304" pitchFamily="18" charset="0"/>
                <a:cs typeface="Times New Roman" panose="02020603050405020304" pitchFamily="18" charset="0"/>
              </a:rPr>
              <a:t>The results will be organized into three main segments:</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1. Findings from Exploratory Data Analysis (EDA):</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         - Observations and insights from the initial data exploration.</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         - Identification of trends, patterns, and notable relationships within the data.</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2. Interactive Analytics Demonstration (with Screenshots):</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         - Visual examples of interactive visualizations and analytics capabilities.</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         - Illustration of the analytics dashboard's interactive and dynamic features.</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3. Outcomes of Predictive Analysis:</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         - Findings from the predictive modeling process.</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          - Evaluation of model performance including accuracy, precision, recall, and other relevant metrics.</a:t>
            </a:r>
          </a:p>
          <a:p>
            <a:pPr marL="0" indent="0">
              <a:lnSpc>
                <a:spcPct val="170000"/>
              </a:lnSpc>
              <a:spcBef>
                <a:spcPts val="1400"/>
              </a:spcBef>
              <a:buNone/>
            </a:pPr>
            <a:r>
              <a:rPr lang="en-US" sz="4800" dirty="0">
                <a:solidFill>
                  <a:schemeClr val="tx1"/>
                </a:solidFill>
                <a:latin typeface="Times New Roman" panose="02020603050405020304" pitchFamily="18" charset="0"/>
                <a:cs typeface="Times New Roman" panose="02020603050405020304" pitchFamily="18" charset="0"/>
              </a:rPr>
              <a:t>These sections comprehensively cover the initial analysis, the demonstration of interactive analytics, and the final predictions and evaluations from the predictive analysis phase.</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321008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5</a:t>
            </a:r>
          </a:p>
        </p:txBody>
      </p:sp>
    </p:spTree>
    <p:extLst>
      <p:ext uri="{BB962C8B-B14F-4D97-AF65-F5344CB8AC3E}">
        <p14:creationId xmlns:p14="http://schemas.microsoft.com/office/powerpoint/2010/main" val="1290394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0804-7ACC-229D-617E-E808B351B3D9}"/>
              </a:ext>
            </a:extLst>
          </p:cNvPr>
          <p:cNvSpPr>
            <a:spLocks noGrp="1"/>
          </p:cNvSpPr>
          <p:nvPr>
            <p:ph type="title"/>
          </p:nvPr>
        </p:nvSpPr>
        <p:spPr>
          <a:xfrm>
            <a:off x="838200" y="768349"/>
            <a:ext cx="10515600" cy="932662"/>
          </a:xfrm>
        </p:spPr>
        <p:txBody>
          <a:bodyPr/>
          <a:lstStyle/>
          <a:p>
            <a:pPr algn="ctr"/>
            <a:r>
              <a:rPr lang="en-CA" sz="4000" b="1" dirty="0">
                <a:latin typeface="Times New Roman" panose="02020603050405020304" pitchFamily="18" charset="0"/>
                <a:cs typeface="Times New Roman" panose="02020603050405020304" pitchFamily="18" charset="0"/>
              </a:rPr>
              <a:t>Prediction process:</a:t>
            </a:r>
          </a:p>
        </p:txBody>
      </p:sp>
      <p:sp>
        <p:nvSpPr>
          <p:cNvPr id="3" name="Text Placeholder 2">
            <a:extLst>
              <a:ext uri="{FF2B5EF4-FFF2-40B4-BE49-F238E27FC236}">
                <a16:creationId xmlns:a16="http://schemas.microsoft.com/office/drawing/2014/main" id="{42716D59-DAE7-A5A2-B7E2-371A5B3A12C0}"/>
              </a:ext>
            </a:extLst>
          </p:cNvPr>
          <p:cNvSpPr>
            <a:spLocks noGrp="1"/>
          </p:cNvSpPr>
          <p:nvPr>
            <p:ph type="body" idx="1"/>
          </p:nvPr>
        </p:nvSpPr>
        <p:spPr>
          <a:xfrm>
            <a:off x="831850" y="2028092"/>
            <a:ext cx="10515600" cy="4061559"/>
          </a:xfrm>
        </p:spPr>
        <p:txBody>
          <a:bodyPr/>
          <a:lstStyle/>
          <a:p>
            <a:r>
              <a:rPr lang="en-US" sz="2000" dirty="0">
                <a:solidFill>
                  <a:schemeClr val="tx1"/>
                </a:solidFill>
                <a:latin typeface="Times New Roman" panose="02020603050405020304" pitchFamily="18" charset="0"/>
                <a:cs typeface="Times New Roman" panose="02020603050405020304" pitchFamily="18" charset="0"/>
              </a:rPr>
              <a:t>Conduct Exploratory Data Analysis (EDA): </a:t>
            </a:r>
          </a:p>
          <a:p>
            <a:r>
              <a:rPr lang="en-US" sz="2000" dirty="0">
                <a:solidFill>
                  <a:schemeClr val="tx1"/>
                </a:solidFill>
                <a:latin typeface="Times New Roman" panose="02020603050405020304" pitchFamily="18" charset="0"/>
                <a:cs typeface="Times New Roman" panose="02020603050405020304" pitchFamily="18" charset="0"/>
              </a:rPr>
              <a:t>        Add a class column to the Data Frame</a:t>
            </a:r>
          </a:p>
          <a:p>
            <a:r>
              <a:rPr lang="en-US" sz="2000" dirty="0">
                <a:solidFill>
                  <a:schemeClr val="tx1"/>
                </a:solidFill>
                <a:latin typeface="Times New Roman" panose="02020603050405020304" pitchFamily="18" charset="0"/>
                <a:cs typeface="Times New Roman" panose="02020603050405020304" pitchFamily="18" charset="0"/>
              </a:rPr>
              <a:t>        Normalize or standardize the data</a:t>
            </a:r>
          </a:p>
          <a:p>
            <a:r>
              <a:rPr lang="en-US" sz="2000" dirty="0">
                <a:solidFill>
                  <a:schemeClr val="tx1"/>
                </a:solidFill>
                <a:latin typeface="Times New Roman" panose="02020603050405020304" pitchFamily="18" charset="0"/>
                <a:cs typeface="Times New Roman" panose="02020603050405020304" pitchFamily="18" charset="0"/>
              </a:rPr>
              <a:t>        Divide the data into training and test sets to prepare it for prediction </a:t>
            </a:r>
          </a:p>
          <a:p>
            <a:r>
              <a:rPr lang="en-US" sz="2000" dirty="0">
                <a:solidFill>
                  <a:schemeClr val="tx1"/>
                </a:solidFill>
                <a:latin typeface="Times New Roman" panose="02020603050405020304" pitchFamily="18" charset="0"/>
                <a:cs typeface="Times New Roman" panose="02020603050405020304" pitchFamily="18" charset="0"/>
              </a:rPr>
              <a:t>        Identify optimal hyperparameters for SVM, Classification Trees, and Logistic Regression using             the test dataset</a:t>
            </a:r>
            <a:endParaRPr lang="en-CA"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0079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With this function below, the confusion matrix was defined: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Times New Roman" panose="02020603050405020304" pitchFamily="18" charset="0"/>
                <a:cs typeface="Times New Roman" panose="02020603050405020304" pitchFamily="18" charset="0"/>
              </a:rPr>
              <a:t>Confusion Matrix</a:t>
            </a:r>
          </a:p>
        </p:txBody>
      </p:sp>
      <p:pic>
        <p:nvPicPr>
          <p:cNvPr id="2" name="Picture 1">
            <a:extLst>
              <a:ext uri="{FF2B5EF4-FFF2-40B4-BE49-F238E27FC236}">
                <a16:creationId xmlns:a16="http://schemas.microsoft.com/office/drawing/2014/main" id="{F353084E-106A-28D0-D5A4-33C54C86B326}"/>
              </a:ext>
            </a:extLst>
          </p:cNvPr>
          <p:cNvPicPr>
            <a:picLocks noChangeAspect="1"/>
          </p:cNvPicPr>
          <p:nvPr/>
        </p:nvPicPr>
        <p:blipFill>
          <a:blip r:embed="rId3"/>
          <a:stretch>
            <a:fillRect/>
          </a:stretch>
        </p:blipFill>
        <p:spPr>
          <a:xfrm>
            <a:off x="1480185" y="2742700"/>
            <a:ext cx="9095252" cy="312628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6B836-0FD5-1F64-CFEC-1F58EBC02D5C}"/>
              </a:ext>
            </a:extLst>
          </p:cNvPr>
          <p:cNvSpPr>
            <a:spLocks noGrp="1"/>
          </p:cNvSpPr>
          <p:nvPr>
            <p:ph type="title"/>
          </p:nvPr>
        </p:nvSpPr>
        <p:spPr/>
        <p:txBody>
          <a:bodyPr/>
          <a:lstStyle/>
          <a:p>
            <a:pPr algn="ctr"/>
            <a:r>
              <a:rPr lang="en-CA" sz="4000" b="1" dirty="0">
                <a:latin typeface="Times New Roman" panose="02020603050405020304" pitchFamily="18" charset="0"/>
                <a:cs typeface="Times New Roman" panose="02020603050405020304" pitchFamily="18" charset="0"/>
              </a:rPr>
              <a:t>Predicting with Logistic regression:</a:t>
            </a:r>
          </a:p>
        </p:txBody>
      </p:sp>
      <p:pic>
        <p:nvPicPr>
          <p:cNvPr id="5" name="Content Placeholder 4">
            <a:extLst>
              <a:ext uri="{FF2B5EF4-FFF2-40B4-BE49-F238E27FC236}">
                <a16:creationId xmlns:a16="http://schemas.microsoft.com/office/drawing/2014/main" id="{05D36118-1491-179E-FB0C-8AB3D5065C14}"/>
              </a:ext>
            </a:extLst>
          </p:cNvPr>
          <p:cNvPicPr>
            <a:picLocks noGrp="1" noChangeAspect="1"/>
          </p:cNvPicPr>
          <p:nvPr>
            <p:ph sz="half" idx="1"/>
          </p:nvPr>
        </p:nvPicPr>
        <p:blipFill>
          <a:blip r:embed="rId2"/>
          <a:stretch>
            <a:fillRect/>
          </a:stretch>
        </p:blipFill>
        <p:spPr>
          <a:xfrm>
            <a:off x="5086200" y="1113693"/>
            <a:ext cx="6657000" cy="3329354"/>
          </a:xfrm>
        </p:spPr>
      </p:pic>
      <p:sp>
        <p:nvSpPr>
          <p:cNvPr id="8" name="Content Placeholder 7">
            <a:extLst>
              <a:ext uri="{FF2B5EF4-FFF2-40B4-BE49-F238E27FC236}">
                <a16:creationId xmlns:a16="http://schemas.microsoft.com/office/drawing/2014/main" id="{5B22751C-50DB-6A88-31E0-1309541E3916}"/>
              </a:ext>
            </a:extLst>
          </p:cNvPr>
          <p:cNvSpPr>
            <a:spLocks noGrp="1"/>
          </p:cNvSpPr>
          <p:nvPr>
            <p:ph sz="half" idx="2"/>
          </p:nvPr>
        </p:nvSpPr>
        <p:spPr>
          <a:xfrm>
            <a:off x="5944800" y="4657512"/>
            <a:ext cx="5181600" cy="1835363"/>
          </a:xfrm>
        </p:spPr>
        <p:txBody>
          <a:bodyPr/>
          <a:lstStyle/>
          <a:p>
            <a:pPr marL="0" indent="0">
              <a:buNone/>
            </a:pPr>
            <a:r>
              <a:rPr lang="en-CA" dirty="0">
                <a:latin typeface="Times New Roman" panose="02020603050405020304" pitchFamily="18" charset="0"/>
                <a:cs typeface="Times New Roman" panose="02020603050405020304" pitchFamily="18" charset="0"/>
              </a:rPr>
              <a:t>True positive in testing set is 12 and 3 is false positive.</a:t>
            </a:r>
          </a:p>
        </p:txBody>
      </p:sp>
      <p:pic>
        <p:nvPicPr>
          <p:cNvPr id="7" name="Picture 6">
            <a:extLst>
              <a:ext uri="{FF2B5EF4-FFF2-40B4-BE49-F238E27FC236}">
                <a16:creationId xmlns:a16="http://schemas.microsoft.com/office/drawing/2014/main" id="{CDBF1F39-ADCA-2C9B-EF45-52ABB57B96C7}"/>
              </a:ext>
            </a:extLst>
          </p:cNvPr>
          <p:cNvPicPr>
            <a:picLocks noChangeAspect="1"/>
          </p:cNvPicPr>
          <p:nvPr/>
        </p:nvPicPr>
        <p:blipFill>
          <a:blip r:embed="rId3"/>
          <a:stretch>
            <a:fillRect/>
          </a:stretch>
        </p:blipFill>
        <p:spPr>
          <a:xfrm>
            <a:off x="367201" y="1355217"/>
            <a:ext cx="4248000" cy="4147566"/>
          </a:xfrm>
          <a:prstGeom prst="rect">
            <a:avLst/>
          </a:prstGeom>
        </p:spPr>
      </p:pic>
    </p:spTree>
    <p:extLst>
      <p:ext uri="{BB962C8B-B14F-4D97-AF65-F5344CB8AC3E}">
        <p14:creationId xmlns:p14="http://schemas.microsoft.com/office/powerpoint/2010/main" val="275952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2685-84F7-045C-7387-BE82932D88BC}"/>
              </a:ext>
            </a:extLst>
          </p:cNvPr>
          <p:cNvSpPr>
            <a:spLocks noGrp="1"/>
          </p:cNvSpPr>
          <p:nvPr>
            <p:ph type="title"/>
          </p:nvPr>
        </p:nvSpPr>
        <p:spPr/>
        <p:txBody>
          <a:bodyPr/>
          <a:lstStyle/>
          <a:p>
            <a:pPr algn="ctr"/>
            <a:r>
              <a:rPr lang="en-CA" sz="4000" b="1" dirty="0">
                <a:latin typeface="Times New Roman" panose="02020603050405020304" pitchFamily="18" charset="0"/>
                <a:cs typeface="Times New Roman" panose="02020603050405020304" pitchFamily="18" charset="0"/>
              </a:rPr>
              <a:t>Predicting with Support Vector Machin:</a:t>
            </a:r>
          </a:p>
        </p:txBody>
      </p:sp>
      <p:sp>
        <p:nvSpPr>
          <p:cNvPr id="4" name="Content Placeholder 3">
            <a:extLst>
              <a:ext uri="{FF2B5EF4-FFF2-40B4-BE49-F238E27FC236}">
                <a16:creationId xmlns:a16="http://schemas.microsoft.com/office/drawing/2014/main" id="{77B5E1B6-4D08-C3A6-27FB-F15628977D12}"/>
              </a:ext>
            </a:extLst>
          </p:cNvPr>
          <p:cNvSpPr>
            <a:spLocks noGrp="1"/>
          </p:cNvSpPr>
          <p:nvPr>
            <p:ph sz="half" idx="2"/>
          </p:nvPr>
        </p:nvSpPr>
        <p:spPr>
          <a:xfrm>
            <a:off x="6933600" y="1825624"/>
            <a:ext cx="4754308" cy="4545315"/>
          </a:xfrm>
        </p:spPr>
        <p:txBody>
          <a:bodyPr/>
          <a:lstStyle/>
          <a:p>
            <a:pPr>
              <a:lnSpc>
                <a:spcPct val="200000"/>
              </a:lnSpc>
            </a:pPr>
            <a:r>
              <a:rPr lang="en-CA" sz="2000" dirty="0">
                <a:latin typeface="Times New Roman" panose="02020603050405020304" pitchFamily="18" charset="0"/>
                <a:cs typeface="Times New Roman" panose="02020603050405020304" pitchFamily="18" charset="0"/>
              </a:rPr>
              <a:t>True positive in testing set is 12, meaning the first stage has the successful landing, and 3 is false positive. Accuracy is %83</a:t>
            </a:r>
            <a:endParaRPr lang="en-CA" sz="2000" dirty="0"/>
          </a:p>
        </p:txBody>
      </p:sp>
      <p:pic>
        <p:nvPicPr>
          <p:cNvPr id="8" name="Picture 7">
            <a:extLst>
              <a:ext uri="{FF2B5EF4-FFF2-40B4-BE49-F238E27FC236}">
                <a16:creationId xmlns:a16="http://schemas.microsoft.com/office/drawing/2014/main" id="{0F80221F-99B2-A114-064A-796B67972DE1}"/>
              </a:ext>
            </a:extLst>
          </p:cNvPr>
          <p:cNvPicPr>
            <a:picLocks noChangeAspect="1"/>
          </p:cNvPicPr>
          <p:nvPr/>
        </p:nvPicPr>
        <p:blipFill>
          <a:blip r:embed="rId2"/>
          <a:stretch>
            <a:fillRect/>
          </a:stretch>
        </p:blipFill>
        <p:spPr>
          <a:xfrm>
            <a:off x="93601" y="1303199"/>
            <a:ext cx="6573599" cy="5067741"/>
          </a:xfrm>
          <a:prstGeom prst="rect">
            <a:avLst/>
          </a:prstGeom>
        </p:spPr>
      </p:pic>
    </p:spTree>
    <p:extLst>
      <p:ext uri="{BB962C8B-B14F-4D97-AF65-F5344CB8AC3E}">
        <p14:creationId xmlns:p14="http://schemas.microsoft.com/office/powerpoint/2010/main" val="2490320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0509-73D5-37E2-73B3-D72E1D861C6A}"/>
              </a:ext>
            </a:extLst>
          </p:cNvPr>
          <p:cNvSpPr>
            <a:spLocks noGrp="1"/>
          </p:cNvSpPr>
          <p:nvPr>
            <p:ph type="title"/>
          </p:nvPr>
        </p:nvSpPr>
        <p:spPr>
          <a:xfrm>
            <a:off x="838200" y="95495"/>
            <a:ext cx="10515600" cy="865798"/>
          </a:xfrm>
        </p:spPr>
        <p:txBody>
          <a:bodyPr/>
          <a:lstStyle/>
          <a:p>
            <a:r>
              <a:rPr lang="en-CA" b="1" dirty="0">
                <a:latin typeface="Times New Roman" panose="02020603050405020304" pitchFamily="18" charset="0"/>
                <a:cs typeface="Times New Roman" panose="02020603050405020304" pitchFamily="18" charset="0"/>
              </a:rPr>
              <a:t>Predicting with Decision Tree:</a:t>
            </a:r>
          </a:p>
        </p:txBody>
      </p:sp>
      <p:sp>
        <p:nvSpPr>
          <p:cNvPr id="9" name="Content Placeholder 8">
            <a:extLst>
              <a:ext uri="{FF2B5EF4-FFF2-40B4-BE49-F238E27FC236}">
                <a16:creationId xmlns:a16="http://schemas.microsoft.com/office/drawing/2014/main" id="{DF870BAF-3F0C-E697-AEED-DFF7E1453793}"/>
              </a:ext>
            </a:extLst>
          </p:cNvPr>
          <p:cNvSpPr>
            <a:spLocks noGrp="1"/>
          </p:cNvSpPr>
          <p:nvPr>
            <p:ph sz="half" idx="1"/>
          </p:nvPr>
        </p:nvSpPr>
        <p:spPr>
          <a:xfrm>
            <a:off x="838200" y="1825625"/>
            <a:ext cx="4036200" cy="4351338"/>
          </a:xfrm>
        </p:spPr>
        <p:txBody>
          <a:bodyPr/>
          <a:lstStyle/>
          <a:p>
            <a:pPr>
              <a:lnSpc>
                <a:spcPct val="200000"/>
              </a:lnSpc>
            </a:pPr>
            <a:r>
              <a:rPr lang="en-CA" sz="2000" dirty="0">
                <a:latin typeface="Times New Roman" panose="02020603050405020304" pitchFamily="18" charset="0"/>
                <a:cs typeface="Times New Roman" panose="02020603050405020304" pitchFamily="18" charset="0"/>
              </a:rPr>
              <a:t>True positive in testing set in DT model is 11, meaning the first stage has the successful landing, and 3 is false positive.</a:t>
            </a:r>
            <a:endParaRPr lang="en-CA" sz="2000" dirty="0"/>
          </a:p>
          <a:p>
            <a:endParaRPr lang="en-CA" dirty="0"/>
          </a:p>
        </p:txBody>
      </p:sp>
      <p:pic>
        <p:nvPicPr>
          <p:cNvPr id="11" name="Picture 10">
            <a:extLst>
              <a:ext uri="{FF2B5EF4-FFF2-40B4-BE49-F238E27FC236}">
                <a16:creationId xmlns:a16="http://schemas.microsoft.com/office/drawing/2014/main" id="{1E9A8E6A-15FA-6463-656E-0E526916D838}"/>
              </a:ext>
            </a:extLst>
          </p:cNvPr>
          <p:cNvPicPr>
            <a:picLocks noChangeAspect="1"/>
          </p:cNvPicPr>
          <p:nvPr/>
        </p:nvPicPr>
        <p:blipFill>
          <a:blip r:embed="rId2"/>
          <a:stretch>
            <a:fillRect/>
          </a:stretch>
        </p:blipFill>
        <p:spPr>
          <a:xfrm>
            <a:off x="4953600" y="873130"/>
            <a:ext cx="6874985" cy="5549270"/>
          </a:xfrm>
          <a:prstGeom prst="rect">
            <a:avLst/>
          </a:prstGeom>
        </p:spPr>
      </p:pic>
    </p:spTree>
    <p:extLst>
      <p:ext uri="{BB962C8B-B14F-4D97-AF65-F5344CB8AC3E}">
        <p14:creationId xmlns:p14="http://schemas.microsoft.com/office/powerpoint/2010/main" val="32889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Times New Roman" panose="02020603050405020304" pitchFamily="18" charset="0"/>
                <a:cs typeface="Times New Roman" panose="02020603050405020304" pitchFamily="18"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83324"/>
            <a:ext cx="10049272" cy="547467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70000"/>
              </a:lnSpc>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Project background and context:</a:t>
            </a:r>
          </a:p>
          <a:p>
            <a:pPr marL="0" indent="0">
              <a:lnSpc>
                <a:spcPct val="17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SpaceX, a pioneering force in aerospace, is committed to making space exploration accessible to all. Its notable achievements include dispatching spacecraft to the International Space Station, deploying a satellite network for global internet coverage, and conducting crewed space missions. The affordability of SpaceX launches, priced at approximately $62 million per launch, is attributed to its innovative reuse of Falcon 9's first stage – a feat not matched by competitors, whose launches can exceed $165 million due to the lack of reuse capability. The ability to predict the successful landing of the first stage is crucial for estimating launch costs. Utilizing publicly available data and machine learning techniques, we aim to forecast whether SpaceX or its rivals will be able to recover the first stage for reuse.</a:t>
            </a:r>
          </a:p>
          <a:p>
            <a:pPr marL="0" indent="0">
              <a:lnSpc>
                <a:spcPct val="170000"/>
              </a:lnSpc>
              <a:spcBef>
                <a:spcPts val="1400"/>
              </a:spcBef>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70000"/>
              </a:lnSpc>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 Investigation Areas:</a:t>
            </a:r>
          </a:p>
          <a:p>
            <a:pPr marL="0" indent="0">
              <a:lnSpc>
                <a:spcPct val="17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 Examining the impact of factors such as payload mass, launch site, flight frequency, and orbit types on the success of first-stage landings.</a:t>
            </a:r>
          </a:p>
          <a:p>
            <a:pPr marL="0" indent="0">
              <a:lnSpc>
                <a:spcPct val="17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 Trends in landing success rates over the years.</a:t>
            </a:r>
          </a:p>
          <a:p>
            <a:pPr marL="0" indent="0">
              <a:lnSpc>
                <a:spcPct val="17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 Identifying the most effective prediction model for forecasting successful landings, a key aspect of binary classification.</a:t>
            </a:r>
          </a:p>
          <a:p>
            <a:pPr>
              <a:lnSpc>
                <a:spcPct val="17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7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7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7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7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EA5A-8F3E-49AE-13D1-8C2C8A2529C6}"/>
              </a:ext>
            </a:extLst>
          </p:cNvPr>
          <p:cNvSpPr>
            <a:spLocks noGrp="1"/>
          </p:cNvSpPr>
          <p:nvPr>
            <p:ph type="title"/>
          </p:nvPr>
        </p:nvSpPr>
        <p:spPr/>
        <p:txBody>
          <a:bodyPr/>
          <a:lstStyle/>
          <a:p>
            <a:r>
              <a:rPr lang="en-CA" sz="4000" b="1" dirty="0">
                <a:latin typeface="Times New Roman" panose="02020603050405020304" pitchFamily="18" charset="0"/>
                <a:cs typeface="Times New Roman" panose="02020603050405020304" pitchFamily="18" charset="0"/>
              </a:rPr>
              <a:t>Predicting with KNN:</a:t>
            </a:r>
          </a:p>
        </p:txBody>
      </p:sp>
      <p:pic>
        <p:nvPicPr>
          <p:cNvPr id="6" name="Content Placeholder 5">
            <a:extLst>
              <a:ext uri="{FF2B5EF4-FFF2-40B4-BE49-F238E27FC236}">
                <a16:creationId xmlns:a16="http://schemas.microsoft.com/office/drawing/2014/main" id="{13173D50-8A38-6104-D71E-154429945B67}"/>
              </a:ext>
            </a:extLst>
          </p:cNvPr>
          <p:cNvPicPr>
            <a:picLocks noGrp="1" noChangeAspect="1"/>
          </p:cNvPicPr>
          <p:nvPr>
            <p:ph sz="half" idx="1"/>
          </p:nvPr>
        </p:nvPicPr>
        <p:blipFill>
          <a:blip r:embed="rId2"/>
          <a:stretch>
            <a:fillRect/>
          </a:stretch>
        </p:blipFill>
        <p:spPr>
          <a:xfrm>
            <a:off x="993600" y="1195753"/>
            <a:ext cx="6649846" cy="5297121"/>
          </a:xfrm>
        </p:spPr>
      </p:pic>
      <p:sp>
        <p:nvSpPr>
          <p:cNvPr id="4" name="Content Placeholder 3">
            <a:extLst>
              <a:ext uri="{FF2B5EF4-FFF2-40B4-BE49-F238E27FC236}">
                <a16:creationId xmlns:a16="http://schemas.microsoft.com/office/drawing/2014/main" id="{14B75EC4-E0FE-91F0-4066-C05544BA0F32}"/>
              </a:ext>
            </a:extLst>
          </p:cNvPr>
          <p:cNvSpPr>
            <a:spLocks noGrp="1"/>
          </p:cNvSpPr>
          <p:nvPr>
            <p:ph sz="half" idx="2"/>
          </p:nvPr>
        </p:nvSpPr>
        <p:spPr>
          <a:xfrm>
            <a:off x="7971691" y="1825625"/>
            <a:ext cx="3962401" cy="4351338"/>
          </a:xfrm>
        </p:spPr>
        <p:txBody>
          <a:bodyPr/>
          <a:lstStyle/>
          <a:p>
            <a:r>
              <a:rPr lang="en-CA" dirty="0">
                <a:latin typeface="Times New Roman" panose="02020603050405020304" pitchFamily="18" charset="0"/>
                <a:cs typeface="Times New Roman" panose="02020603050405020304" pitchFamily="18" charset="0"/>
              </a:rPr>
              <a:t>True positive in testing set in KNN model is 12, meaning the first stage has the successful landing, and 3 is false positive.</a:t>
            </a:r>
            <a:endParaRPr lang="en-CA" dirty="0"/>
          </a:p>
          <a:p>
            <a:endParaRPr lang="en-CA" dirty="0"/>
          </a:p>
        </p:txBody>
      </p:sp>
    </p:spTree>
    <p:extLst>
      <p:ext uri="{BB962C8B-B14F-4D97-AF65-F5344CB8AC3E}">
        <p14:creationId xmlns:p14="http://schemas.microsoft.com/office/powerpoint/2010/main" val="3654358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67BAF9-8FED-A6AC-3102-C63677B3914C}"/>
              </a:ext>
            </a:extLst>
          </p:cNvPr>
          <p:cNvPicPr>
            <a:picLocks noChangeAspect="1"/>
          </p:cNvPicPr>
          <p:nvPr/>
        </p:nvPicPr>
        <p:blipFill>
          <a:blip r:embed="rId2"/>
          <a:stretch>
            <a:fillRect/>
          </a:stretch>
        </p:blipFill>
        <p:spPr>
          <a:xfrm>
            <a:off x="1108800" y="1043354"/>
            <a:ext cx="9781937" cy="5673969"/>
          </a:xfrm>
          <a:prstGeom prst="rect">
            <a:avLst/>
          </a:prstGeom>
        </p:spPr>
      </p:pic>
      <p:sp>
        <p:nvSpPr>
          <p:cNvPr id="3" name="TextBox 2">
            <a:extLst>
              <a:ext uri="{FF2B5EF4-FFF2-40B4-BE49-F238E27FC236}">
                <a16:creationId xmlns:a16="http://schemas.microsoft.com/office/drawing/2014/main" id="{6DAA1859-B25D-5794-2B99-5AB31FE415E6}"/>
              </a:ext>
            </a:extLst>
          </p:cNvPr>
          <p:cNvSpPr txBox="1"/>
          <p:nvPr/>
        </p:nvSpPr>
        <p:spPr>
          <a:xfrm>
            <a:off x="2508739" y="65130"/>
            <a:ext cx="6096000" cy="707886"/>
          </a:xfrm>
          <a:prstGeom prst="rect">
            <a:avLst/>
          </a:prstGeom>
          <a:noFill/>
        </p:spPr>
        <p:txBody>
          <a:bodyPr wrap="square">
            <a:spAutoFit/>
          </a:bodyPr>
          <a:lstStyle/>
          <a:p>
            <a:pPr algn="ctr"/>
            <a:r>
              <a:rPr lang="en-CA" sz="4000" b="1" dirty="0">
                <a:latin typeface="Times New Roman" panose="02020603050405020304" pitchFamily="18" charset="0"/>
                <a:cs typeface="Times New Roman" panose="02020603050405020304" pitchFamily="18" charset="0"/>
              </a:rPr>
              <a:t>Classification Accuracy</a:t>
            </a:r>
            <a:endParaRPr lang="en-CA" sz="4000" dirty="0"/>
          </a:p>
        </p:txBody>
      </p:sp>
    </p:spTree>
    <p:extLst>
      <p:ext uri="{BB962C8B-B14F-4D97-AF65-F5344CB8AC3E}">
        <p14:creationId xmlns:p14="http://schemas.microsoft.com/office/powerpoint/2010/main" val="2867767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242646"/>
            <a:ext cx="10723944" cy="5615354"/>
          </a:xfrm>
          <a:prstGeom prst="rect">
            <a:avLst/>
          </a:prstGeom>
        </p:spPr>
        <p:txBody>
          <a:bodyPr>
            <a:noAutofit/>
          </a:bodyPr>
          <a:lstStyle/>
          <a:p>
            <a:pPr>
              <a:lnSpc>
                <a:spcPct val="17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1. SVM, KNN, Logistic Regression, and the decision tree model demonstrated high predictive accuracy, with the decision tree slightly outperforming the others.</a:t>
            </a:r>
          </a:p>
          <a:p>
            <a:pPr>
              <a:lnSpc>
                <a:spcPct val="17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2. Launch sites are strategically located near the equator and coastlines to leverage the Earth's rotational velocity, providing a natural boost that minimizes the need for additional fuel and boosters.</a:t>
            </a:r>
          </a:p>
          <a:p>
            <a:pPr>
              <a:lnSpc>
                <a:spcPct val="17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3. SpaceX's success rate has increased over the years, indicating an improvement in launch operations.</a:t>
            </a:r>
          </a:p>
          <a:p>
            <a:pPr>
              <a:lnSpc>
                <a:spcPct val="17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4. KSC LC 39A has the highest success rates among all launch sites, achieving a 100% success rate for payloads under 5,500 kg.</a:t>
            </a:r>
          </a:p>
          <a:p>
            <a:pPr>
              <a:lnSpc>
                <a:spcPct val="17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5. Orbits GEO, HEO, SSO, and ES L1 all recorded a 100% success rate, showcasing the effectiveness of SpaceX's orbital insertion strategies.</a:t>
            </a:r>
          </a:p>
          <a:p>
            <a:pPr>
              <a:lnSpc>
                <a:spcPct val="17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6. A noticeable correlation exists between payload mass and success rate, with heavier payloads generally seeing higher success rates, reflecting the maturing capabilities of SpaceX's launch technology.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EBD38AF-B414-A5CC-6F93-A5360C33DF19}"/>
              </a:ext>
            </a:extLst>
          </p:cNvPr>
          <p:cNvSpPr>
            <a:spLocks noGrp="1" noChangeArrowheads="1"/>
          </p:cNvSpPr>
          <p:nvPr>
            <p:ph idx="1"/>
          </p:nvPr>
        </p:nvSpPr>
        <p:spPr bwMode="auto">
          <a:xfrm>
            <a:off x="615461" y="1661689"/>
            <a:ext cx="11224846" cy="35346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250000"/>
              </a:lnSpc>
              <a:spcBef>
                <a:spcPct val="0"/>
              </a:spcBef>
              <a:spcAft>
                <a:spcPct val="0"/>
              </a:spcAft>
              <a:buClrTx/>
              <a:buSzTx/>
              <a:buNone/>
              <a:tabLst/>
            </a:pPr>
            <a:r>
              <a:rPr lang="en-US" sz="2400" dirty="0">
                <a:solidFill>
                  <a:srgbClr val="0D0D0D"/>
                </a:solidFill>
                <a:highlight>
                  <a:srgbClr val="FFFFFF"/>
                </a:highlight>
                <a:latin typeface="Times New Roman" panose="02020603050405020304" pitchFamily="18" charset="0"/>
                <a:cs typeface="Times New Roman" panose="02020603050405020304" pitchFamily="18" charset="0"/>
              </a:rPr>
              <a:t>A</a:t>
            </a: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pplication of coding to track and enhance classification accuracy effectively, </a:t>
            </a:r>
          </a:p>
          <a:p>
            <a:pPr marL="0" marR="0" lvl="0" indent="0" algn="l" defTabSz="914400" rtl="0" eaLnBrk="0" fontAlgn="base" latinLnBrk="0" hangingPunct="0">
              <a:lnSpc>
                <a:spcPct val="250000"/>
              </a:lnSpc>
              <a:spcBef>
                <a:spcPct val="0"/>
              </a:spcBef>
              <a:spcAft>
                <a:spcPct val="0"/>
              </a:spcAft>
              <a:buClrTx/>
              <a:buSzTx/>
              <a:buNone/>
              <a:tabLst/>
            </a:pP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can be helpful in evaluation of model performance</a:t>
            </a:r>
          </a:p>
          <a:p>
            <a:pPr marL="0" marR="0" lvl="0" indent="0" algn="l" defTabSz="914400" rtl="0" eaLnBrk="0" fontAlgn="base" latinLnBrk="0" hangingPunct="0">
              <a:lnSpc>
                <a:spcPct val="250000"/>
              </a:lnSpc>
              <a:spcBef>
                <a:spcPct val="0"/>
              </a:spcBef>
              <a:spcAft>
                <a:spcPct val="0"/>
              </a:spcAft>
              <a:buClrTx/>
              <a:buSzTx/>
              <a:buNone/>
              <a:tabLst/>
            </a:pPr>
            <a:r>
              <a:rPr lang="en-US" sz="2400" dirty="0">
                <a:solidFill>
                  <a:srgbClr val="0D0D0D"/>
                </a:solidFill>
                <a:highlight>
                  <a:srgbClr val="FFFFFF"/>
                </a:highlight>
                <a:latin typeface="Times New Roman" panose="02020603050405020304" pitchFamily="18" charset="0"/>
                <a:cs typeface="Times New Roman" panose="02020603050405020304" pitchFamily="18" charset="0"/>
              </a:rPr>
              <a:t>T</a:t>
            </a: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he importance of a deeper evaluation beyond simple accuracy measures, thereby improving the presentation's depth and insightfulness</a:t>
            </a:r>
            <a:r>
              <a:rPr lang="en-US" sz="1600" dirty="0">
                <a:solidFill>
                  <a:srgbClr val="0D0D0D"/>
                </a:solidFill>
                <a:highlight>
                  <a:srgbClr val="FFFFFF"/>
                </a:highligh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30C2E5-2FEE-EF17-5FA5-5D661C1636DA}"/>
              </a:ext>
            </a:extLst>
          </p:cNvPr>
          <p:cNvSpPr txBox="1"/>
          <p:nvPr/>
        </p:nvSpPr>
        <p:spPr>
          <a:xfrm>
            <a:off x="2907323" y="817657"/>
            <a:ext cx="6096000" cy="707886"/>
          </a:xfrm>
          <a:prstGeom prst="rect">
            <a:avLst/>
          </a:prstGeom>
          <a:noFill/>
        </p:spPr>
        <p:txBody>
          <a:bodyPr wrap="square">
            <a:sp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285197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5C03F-D1EA-43F4-A616-2D64B86C5AC3}"/>
              </a:ext>
            </a:extLst>
          </p:cNvPr>
          <p:cNvSpPr>
            <a:spLocks noGrp="1"/>
          </p:cNvSpPr>
          <p:nvPr>
            <p:ph type="title"/>
          </p:nvPr>
        </p:nvSpPr>
        <p:spPr>
          <a:xfrm>
            <a:off x="838200" y="365126"/>
            <a:ext cx="10515600" cy="889244"/>
          </a:xfrm>
        </p:spPr>
        <p:txBody>
          <a:bodyPr/>
          <a:lstStyle/>
          <a:p>
            <a:pPr algn="ctr"/>
            <a:r>
              <a:rPr lang="en-CA" sz="4000" b="1" i="0" dirty="0">
                <a:effectLst/>
                <a:highlight>
                  <a:srgbClr val="FFFFFF"/>
                </a:highlight>
                <a:latin typeface="Times New Roman" panose="02020603050405020304" pitchFamily="18" charset="0"/>
                <a:cs typeface="Times New Roman" panose="02020603050405020304" pitchFamily="18" charset="0"/>
              </a:rPr>
              <a:t>Innovative Insights</a:t>
            </a:r>
            <a:endParaRPr lang="en-CA"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A1557C-49C4-8B6F-42EF-20E9B2A8E429}"/>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Dataset Expansion: Expanding the dataset could enhance the predictive analytics outcomes, providing insights into whether the observations can be applied to a broader dataset.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Feature Examination/PCA: Conducting further analysis of features or applying principal component analysis could be key in boosting the accuracy of the predictions.</a:t>
            </a:r>
          </a:p>
          <a:p>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XGBoost</a:t>
            </a:r>
            <a:r>
              <a:rPr lang="en-US" sz="2400" dirty="0">
                <a:latin typeface="Times New Roman" panose="02020603050405020304" pitchFamily="18" charset="0"/>
                <a:cs typeface="Times New Roman" panose="02020603050405020304" pitchFamily="18" charset="0"/>
              </a:rPr>
              <a:t> Implementation: This study did not incorporate the </a:t>
            </a:r>
            <a:r>
              <a:rPr lang="en-US" sz="2400" dirty="0" err="1">
                <a:latin typeface="Times New Roman" panose="02020603050405020304" pitchFamily="18" charset="0"/>
                <a:cs typeface="Times New Roman" panose="02020603050405020304" pitchFamily="18" charset="0"/>
              </a:rPr>
              <a:t>XGBoost</a:t>
            </a:r>
            <a:r>
              <a:rPr lang="en-US" sz="2400" dirty="0">
                <a:latin typeface="Times New Roman" panose="02020603050405020304" pitchFamily="18" charset="0"/>
                <a:cs typeface="Times New Roman" panose="02020603050405020304" pitchFamily="18" charset="0"/>
              </a:rPr>
              <a:t> model, known for its effectiveness</a:t>
            </a:r>
            <a:r>
              <a:rPr lang="en-US" dirty="0">
                <a:latin typeface="Times New Roman" panose="02020603050405020304" pitchFamily="18" charset="0"/>
                <a:cs typeface="Times New Roman" panose="02020603050405020304" pitchFamily="18" charset="0"/>
              </a:rPr>
              <a:t>.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897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square" rtlCol="0">
            <a:spAutoFit/>
          </a:bodyPr>
          <a:lstStyle/>
          <a:p>
            <a:endParaRPr lang="en-US" dirty="0">
              <a:solidFill>
                <a:schemeClr val="bg1"/>
              </a:solidFill>
            </a:endParaRPr>
          </a:p>
        </p:txBody>
      </p:sp>
      <p:sp>
        <p:nvSpPr>
          <p:cNvPr id="6" name="TextBox 5">
            <a:extLst>
              <a:ext uri="{FF2B5EF4-FFF2-40B4-BE49-F238E27FC236}">
                <a16:creationId xmlns:a16="http://schemas.microsoft.com/office/drawing/2014/main" id="{BF1670E5-16DF-6E6A-8529-FD791C06DCAC}"/>
              </a:ext>
            </a:extLst>
          </p:cNvPr>
          <p:cNvSpPr txBox="1"/>
          <p:nvPr/>
        </p:nvSpPr>
        <p:spPr>
          <a:xfrm>
            <a:off x="73668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9877"/>
            <a:ext cx="10104817" cy="563879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4500" b="1" dirty="0">
                <a:solidFill>
                  <a:schemeClr val="tx1"/>
                </a:solidFill>
                <a:latin typeface="Times New Roman" panose="02020603050405020304" pitchFamily="18" charset="0"/>
                <a:cs typeface="Times New Roman" panose="02020603050405020304" pitchFamily="18" charset="0"/>
              </a:rPr>
              <a:t>Executive Summary</a:t>
            </a:r>
          </a:p>
          <a:p>
            <a:pPr>
              <a:lnSpc>
                <a:spcPct val="120000"/>
              </a:lnSpc>
              <a:spcBef>
                <a:spcPts val="1400"/>
              </a:spcBef>
            </a:pPr>
            <a:r>
              <a:rPr lang="en-US" sz="3300" dirty="0">
                <a:solidFill>
                  <a:schemeClr val="accent3">
                    <a:lumMod val="25000"/>
                  </a:schemeClr>
                </a:solidFill>
                <a:latin typeface="Times New Roman" panose="02020603050405020304" pitchFamily="18" charset="0"/>
                <a:cs typeface="Times New Roman" panose="02020603050405020304" pitchFamily="18" charset="0"/>
              </a:rPr>
              <a:t>To analyze the factors influencing successful rocket landings, the study employed the following condensed approach:</a:t>
            </a:r>
          </a:p>
          <a:p>
            <a:pPr>
              <a:lnSpc>
                <a:spcPct val="120000"/>
              </a:lnSpc>
              <a:spcBef>
                <a:spcPts val="1400"/>
              </a:spcBef>
            </a:pPr>
            <a:r>
              <a:rPr lang="en-US" sz="3300" dirty="0">
                <a:solidFill>
                  <a:schemeClr val="accent3">
                    <a:lumMod val="25000"/>
                  </a:schemeClr>
                </a:solidFill>
                <a:latin typeface="Times New Roman" panose="02020603050405020304" pitchFamily="18" charset="0"/>
                <a:cs typeface="Times New Roman" panose="02020603050405020304" pitchFamily="18" charset="0"/>
              </a:rPr>
              <a:t>Data was collected via SpaceX REST API and web scraping to compile detailed datasets.</a:t>
            </a:r>
          </a:p>
          <a:p>
            <a:pPr>
              <a:lnSpc>
                <a:spcPct val="120000"/>
              </a:lnSpc>
              <a:spcBef>
                <a:spcPts val="1400"/>
              </a:spcBef>
            </a:pPr>
            <a:r>
              <a:rPr lang="en-US" sz="3300" dirty="0">
                <a:solidFill>
                  <a:schemeClr val="accent3">
                    <a:lumMod val="25000"/>
                  </a:schemeClr>
                </a:solidFill>
                <a:latin typeface="Times New Roman" panose="02020603050405020304" pitchFamily="18" charset="0"/>
                <a:cs typeface="Times New Roman" panose="02020603050405020304" pitchFamily="18" charset="0"/>
              </a:rPr>
              <a:t> Data wrangling prepared the data by filtering, handling missing values, and applying one-hot encoding.</a:t>
            </a:r>
          </a:p>
          <a:p>
            <a:pPr>
              <a:lnSpc>
                <a:spcPct val="120000"/>
              </a:lnSpc>
              <a:spcBef>
                <a:spcPts val="1400"/>
              </a:spcBef>
            </a:pPr>
            <a:r>
              <a:rPr lang="en-US" sz="3300" dirty="0">
                <a:solidFill>
                  <a:schemeClr val="accent3">
                    <a:lumMod val="25000"/>
                  </a:schemeClr>
                </a:solidFill>
                <a:latin typeface="Times New Roman" panose="02020603050405020304" pitchFamily="18" charset="0"/>
                <a:cs typeface="Times New Roman" panose="02020603050405020304" pitchFamily="18" charset="0"/>
              </a:rPr>
              <a:t>Exploratory Data Analysis (EDA) was used for data exploration, with SQL for queries and various visualization tools for insights.</a:t>
            </a:r>
          </a:p>
          <a:p>
            <a:pPr>
              <a:lnSpc>
                <a:spcPct val="120000"/>
              </a:lnSpc>
              <a:spcBef>
                <a:spcPts val="1400"/>
              </a:spcBef>
            </a:pPr>
            <a:r>
              <a:rPr lang="en-US" sz="3300" dirty="0">
                <a:solidFill>
                  <a:schemeClr val="accent3">
                    <a:lumMod val="25000"/>
                  </a:schemeClr>
                </a:solidFill>
                <a:latin typeface="Times New Roman" panose="02020603050405020304" pitchFamily="18" charset="0"/>
                <a:cs typeface="Times New Roman" panose="02020603050405020304" pitchFamily="18" charset="0"/>
              </a:rPr>
              <a:t> Folium and </a:t>
            </a:r>
            <a:r>
              <a:rPr lang="en-US" sz="3300"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3300" dirty="0">
                <a:solidFill>
                  <a:schemeClr val="accent3">
                    <a:lumMod val="25000"/>
                  </a:schemeClr>
                </a:solidFill>
                <a:latin typeface="Times New Roman" panose="02020603050405020304" pitchFamily="18" charset="0"/>
                <a:cs typeface="Times New Roman" panose="02020603050405020304" pitchFamily="18" charset="0"/>
              </a:rPr>
              <a:t> Dash visualized data through maps and interactive web apps, respectively, to highlight key patterns.</a:t>
            </a:r>
          </a:p>
          <a:p>
            <a:pPr>
              <a:lnSpc>
                <a:spcPct val="120000"/>
              </a:lnSpc>
              <a:spcBef>
                <a:spcPts val="1400"/>
              </a:spcBef>
            </a:pPr>
            <a:r>
              <a:rPr lang="en-US" sz="3300" dirty="0">
                <a:solidFill>
                  <a:schemeClr val="accent3">
                    <a:lumMod val="25000"/>
                  </a:schemeClr>
                </a:solidFill>
                <a:latin typeface="Times New Roman" panose="02020603050405020304" pitchFamily="18" charset="0"/>
                <a:cs typeface="Times New Roman" panose="02020603050405020304" pitchFamily="18" charset="0"/>
              </a:rPr>
              <a:t> Predictive models forecasted landing outcomes using classification algorithms, with fine-tuning and evaluation to identify the most effective model and parameters</a:t>
            </a:r>
            <a:r>
              <a:rPr lang="en-US" sz="5200" dirty="0">
                <a:solidFill>
                  <a:schemeClr val="accent3">
                    <a:lumMod val="25000"/>
                  </a:schemeClr>
                </a:solidFill>
                <a:latin typeface="Times New Roman" panose="02020603050405020304" pitchFamily="18" charset="0"/>
                <a:cs typeface="Times New Roman" panose="02020603050405020304" pitchFamily="18" charset="0"/>
              </a:rPr>
              <a:t>.</a:t>
            </a:r>
          </a:p>
          <a:p>
            <a:pPr>
              <a:lnSpc>
                <a:spcPct val="100000"/>
              </a:lnSpc>
              <a:spcBef>
                <a:spcPts val="1400"/>
              </a:spcBef>
            </a:pPr>
            <a:endParaRPr lang="en-US" sz="5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41231"/>
            <a:ext cx="10515600" cy="4970584"/>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Procedures for data collection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 Retrieve rocket launch data from the SpaceX API.</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 Utilize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json</a:t>
            </a:r>
            <a:r>
              <a:rPr lang="en-US" sz="2200" dirty="0">
                <a:solidFill>
                  <a:schemeClr val="accent3">
                    <a:lumMod val="25000"/>
                  </a:schemeClr>
                </a:solidFill>
                <a:latin typeface="Times New Roman" panose="02020603050405020304" pitchFamily="18" charset="0"/>
                <a:cs typeface="Times New Roman" panose="02020603050405020304" pitchFamily="18" charset="0"/>
              </a:rPr>
              <a:t>() for decoding and .Json normalize() to transform into a data frame.</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Fetch details on launches via SpaceX API through specialized functions.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Construct a dictionary based on the gathered data.</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 Generate a data frame from this dictionary.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Narrow down the data frame to include solely Falcon 9 launches.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Fill in missing Payload Mass values with the average calculated using .mean().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 Save the compiled data into a CSV file</a:t>
            </a:r>
            <a:endParaRPr lang="en-US"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Data Collection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239108" y="986401"/>
            <a:ext cx="8839200" cy="2113390"/>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 Process Overview:</a:t>
            </a:r>
          </a:p>
          <a:p>
            <a:r>
              <a:rPr lang="en-US" sz="1800" dirty="0">
                <a:latin typeface="Times New Roman" panose="02020603050405020304" pitchFamily="18" charset="0"/>
                <a:cs typeface="Times New Roman" panose="02020603050405020304" pitchFamily="18" charset="0"/>
              </a:rPr>
              <a:t>Initiate a GET request to retrieve data on rocket launches via the API.</a:t>
            </a:r>
          </a:p>
          <a:p>
            <a:r>
              <a:rPr lang="en-US" sz="1800" dirty="0">
                <a:latin typeface="Times New Roman" panose="02020603050405020304" pitchFamily="18" charset="0"/>
                <a:cs typeface="Times New Roman" panose="02020603050405020304" pitchFamily="18" charset="0"/>
              </a:rPr>
              <a:t>Employ the '</a:t>
            </a:r>
            <a:r>
              <a:rPr lang="en-US" sz="1800" dirty="0" err="1">
                <a:latin typeface="Times New Roman" panose="02020603050405020304" pitchFamily="18" charset="0"/>
                <a:cs typeface="Times New Roman" panose="02020603050405020304" pitchFamily="18" charset="0"/>
              </a:rPr>
              <a:t>json_normalize</a:t>
            </a:r>
            <a:r>
              <a:rPr lang="en-US" sz="1800" dirty="0">
                <a:latin typeface="Times New Roman" panose="02020603050405020304" pitchFamily="18" charset="0"/>
                <a:cs typeface="Times New Roman" panose="02020603050405020304" pitchFamily="18" charset="0"/>
              </a:rPr>
              <a:t>' function to transform the '</a:t>
            </a:r>
            <a:r>
              <a:rPr lang="en-US" sz="1800" dirty="0" err="1">
                <a:latin typeface="Times New Roman" panose="02020603050405020304" pitchFamily="18" charset="0"/>
                <a:cs typeface="Times New Roman" panose="02020603050405020304" pitchFamily="18" charset="0"/>
              </a:rPr>
              <a:t>json</a:t>
            </a:r>
            <a:r>
              <a:rPr lang="en-US" sz="1800" dirty="0">
                <a:latin typeface="Times New Roman" panose="02020603050405020304" pitchFamily="18" charset="0"/>
                <a:cs typeface="Times New Roman" panose="02020603050405020304" pitchFamily="18" charset="0"/>
              </a:rPr>
              <a:t>' output into a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Undertake data cleaning activities and address any missing values accordingly.</a:t>
            </a: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Data Collection – SpaceX API</a:t>
            </a:r>
          </a:p>
        </p:txBody>
      </p:sp>
      <p:pic>
        <p:nvPicPr>
          <p:cNvPr id="17" name="Picture 16" descr="A screenshot of a computer code&#10;&#10;Description automatically generated">
            <a:extLst>
              <a:ext uri="{FF2B5EF4-FFF2-40B4-BE49-F238E27FC236}">
                <a16:creationId xmlns:a16="http://schemas.microsoft.com/office/drawing/2014/main" id="{A8B6CFE9-C0F9-6CE0-96CD-547E8F2F106C}"/>
              </a:ext>
            </a:extLst>
          </p:cNvPr>
          <p:cNvPicPr>
            <a:picLocks noChangeAspect="1"/>
          </p:cNvPicPr>
          <p:nvPr/>
        </p:nvPicPr>
        <p:blipFill>
          <a:blip r:embed="rId3"/>
          <a:stretch>
            <a:fillRect/>
          </a:stretch>
        </p:blipFill>
        <p:spPr>
          <a:xfrm>
            <a:off x="6027811" y="3231242"/>
            <a:ext cx="5191200" cy="3327957"/>
          </a:xfrm>
          <a:prstGeom prst="rect">
            <a:avLst/>
          </a:prstGeom>
        </p:spPr>
      </p:pic>
      <p:pic>
        <p:nvPicPr>
          <p:cNvPr id="23" name="Picture 22">
            <a:extLst>
              <a:ext uri="{FF2B5EF4-FFF2-40B4-BE49-F238E27FC236}">
                <a16:creationId xmlns:a16="http://schemas.microsoft.com/office/drawing/2014/main" id="{2F069278-F51F-9915-945E-051C62E7D0F7}"/>
              </a:ext>
            </a:extLst>
          </p:cNvPr>
          <p:cNvPicPr>
            <a:picLocks noChangeAspect="1"/>
          </p:cNvPicPr>
          <p:nvPr/>
        </p:nvPicPr>
        <p:blipFill>
          <a:blip r:embed="rId4"/>
          <a:stretch>
            <a:fillRect/>
          </a:stretch>
        </p:blipFill>
        <p:spPr>
          <a:xfrm>
            <a:off x="191998" y="3099790"/>
            <a:ext cx="5663160" cy="1201987"/>
          </a:xfrm>
          <a:prstGeom prst="rect">
            <a:avLst/>
          </a:prstGeom>
        </p:spPr>
      </p:pic>
      <p:pic>
        <p:nvPicPr>
          <p:cNvPr id="25" name="Picture 24">
            <a:extLst>
              <a:ext uri="{FF2B5EF4-FFF2-40B4-BE49-F238E27FC236}">
                <a16:creationId xmlns:a16="http://schemas.microsoft.com/office/drawing/2014/main" id="{B4B48201-D3B2-31C9-6D34-2A6C04DE570D}"/>
              </a:ext>
            </a:extLst>
          </p:cNvPr>
          <p:cNvPicPr>
            <a:picLocks noChangeAspect="1"/>
          </p:cNvPicPr>
          <p:nvPr/>
        </p:nvPicPr>
        <p:blipFill>
          <a:blip r:embed="rId5"/>
          <a:stretch>
            <a:fillRect/>
          </a:stretch>
        </p:blipFill>
        <p:spPr>
          <a:xfrm>
            <a:off x="125690" y="4435200"/>
            <a:ext cx="5663160" cy="230944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97878" y="1301574"/>
            <a:ext cx="5146430" cy="5125638"/>
          </a:xfrm>
          <a:prstGeom prst="rect">
            <a:avLst/>
          </a:prstGeom>
        </p:spPr>
        <p:txBody>
          <a:bodyPr lIns="91440" tIns="45720" rIns="91440" bIns="45720" anchor="t">
            <a:noAutofit/>
          </a:bodyPr>
          <a:lstStyle/>
          <a:p>
            <a:pPr marL="0" indent="0">
              <a:lnSpc>
                <a:spcPct val="150000"/>
              </a:lnSpc>
              <a:spcBef>
                <a:spcPts val="1400"/>
              </a:spcBef>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Web Scraping for Data Acquisition:</a:t>
            </a:r>
          </a:p>
          <a:p>
            <a:pPr>
              <a:lnSpc>
                <a:spcPct val="15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A common method to gather data on Falcon 9 launches involves web scraping from associated Wikipedia pages. To accomplish this, we will utilize the Beautiful Soup package in Python, focusing on extracting vital information from HTML tables that hold Falcon 9 launch records.</a:t>
            </a:r>
          </a:p>
          <a:p>
            <a:pPr>
              <a:lnSpc>
                <a:spcPct val="15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 Retrieve the Falcon 9 launch information from the specified URL.</a:t>
            </a:r>
          </a:p>
          <a:p>
            <a:pPr>
              <a:lnSpc>
                <a:spcPct val="15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Generate a Beautiful Soup object using the HTML content received.</a:t>
            </a:r>
          </a:p>
          <a:p>
            <a:pPr>
              <a:lnSpc>
                <a:spcPct val="15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 Identify and extract the names of all columns/variables from the HTML headers.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chemeClr val="tx1"/>
                </a:solidFill>
                <a:latin typeface="Times New Roman" panose="02020603050405020304" pitchFamily="18" charset="0"/>
                <a:cs typeface="Times New Roman" panose="02020603050405020304" pitchFamily="18" charset="0"/>
              </a:rPr>
              <a:t>Data Collection - Scraping</a:t>
            </a:r>
          </a:p>
        </p:txBody>
      </p:sp>
      <p:pic>
        <p:nvPicPr>
          <p:cNvPr id="7" name="Picture 6">
            <a:extLst>
              <a:ext uri="{FF2B5EF4-FFF2-40B4-BE49-F238E27FC236}">
                <a16:creationId xmlns:a16="http://schemas.microsoft.com/office/drawing/2014/main" id="{D6923B98-DFF2-5DD9-E0FC-471F38C1A1F3}"/>
              </a:ext>
            </a:extLst>
          </p:cNvPr>
          <p:cNvPicPr>
            <a:picLocks noChangeAspect="1"/>
          </p:cNvPicPr>
          <p:nvPr/>
        </p:nvPicPr>
        <p:blipFill>
          <a:blip r:embed="rId3"/>
          <a:stretch>
            <a:fillRect/>
          </a:stretch>
        </p:blipFill>
        <p:spPr>
          <a:xfrm>
            <a:off x="6163199" y="1301573"/>
            <a:ext cx="5337755" cy="2156919"/>
          </a:xfrm>
          <a:prstGeom prst="rect">
            <a:avLst/>
          </a:prstGeom>
        </p:spPr>
      </p:pic>
      <p:pic>
        <p:nvPicPr>
          <p:cNvPr id="9" name="Picture 8">
            <a:extLst>
              <a:ext uri="{FF2B5EF4-FFF2-40B4-BE49-F238E27FC236}">
                <a16:creationId xmlns:a16="http://schemas.microsoft.com/office/drawing/2014/main" id="{2F198DEC-D360-DE8D-42DD-3DD9923A4D57}"/>
              </a:ext>
            </a:extLst>
          </p:cNvPr>
          <p:cNvPicPr>
            <a:picLocks noChangeAspect="1"/>
          </p:cNvPicPr>
          <p:nvPr/>
        </p:nvPicPr>
        <p:blipFill>
          <a:blip r:embed="rId4"/>
          <a:stretch>
            <a:fillRect/>
          </a:stretch>
        </p:blipFill>
        <p:spPr>
          <a:xfrm>
            <a:off x="6163199" y="3610893"/>
            <a:ext cx="5258555" cy="241468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13739</TotalTime>
  <Words>2671</Words>
  <Application>Microsoft Office PowerPoint</Application>
  <PresentationFormat>Widescreen</PresentationFormat>
  <Paragraphs>237</Paragraphs>
  <Slides>45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 Scraping </vt:lpstr>
      <vt:lpstr>PowerPoint Presentation</vt:lpstr>
      <vt:lpstr>Model Construction:  - Import the dataset into NumPy and Pandas. - Process and split the data into training and test sets. - Select the ML model type. - Configure GridSearchCV with parameters and algorithms, then apply it to the dataset.</vt:lpstr>
      <vt:lpstr>PowerPoint Presentation</vt:lpstr>
      <vt:lpstr>PowerPoint Presentation</vt:lpstr>
      <vt:lpstr>EDA with Data Visualization </vt:lpstr>
      <vt:lpstr>EDA with Data Visualization </vt:lpstr>
      <vt:lpstr>EDA with Data Visualization </vt:lpstr>
      <vt:lpstr>PowerPoint Presentation</vt:lpstr>
      <vt:lpstr>PowerPoint Presentation</vt:lpstr>
      <vt:lpstr>PowerPoint Presentation</vt:lpstr>
      <vt:lpstr>PowerPoint Presentation</vt:lpstr>
      <vt:lpstr>Total number of successful and failure mission outcomes and Boosters carried maximum payload </vt:lpstr>
      <vt:lpstr>PowerPoint Presentation</vt:lpstr>
      <vt:lpstr>PowerPoint Presentation</vt:lpstr>
      <vt:lpstr>PowerPoint Presentation</vt:lpstr>
      <vt:lpstr>Launch Outcomes </vt:lpstr>
      <vt:lpstr>Distance to Proximities</vt:lpstr>
      <vt:lpstr>PowerPoint Presentation</vt:lpstr>
      <vt:lpstr>PowerPoint Presentation</vt:lpstr>
      <vt:lpstr>Build a Dashboard with Plotly Dash </vt:lpstr>
      <vt:lpstr>The success percentage by each sites  </vt:lpstr>
      <vt:lpstr>Payload vs launch outcome</vt:lpstr>
      <vt:lpstr>PowerPoint Presentation</vt:lpstr>
      <vt:lpstr>PowerPoint Presentation</vt:lpstr>
      <vt:lpstr>Prediction process:</vt:lpstr>
      <vt:lpstr>PowerPoint Presentation</vt:lpstr>
      <vt:lpstr>Predicting with Logistic regression:</vt:lpstr>
      <vt:lpstr>Predicting with Support Vector Machin:</vt:lpstr>
      <vt:lpstr>Predicting with Decision Tree:</vt:lpstr>
      <vt:lpstr>Predicting with KNN:</vt:lpstr>
      <vt:lpstr>PowerPoint Presentation</vt:lpstr>
      <vt:lpstr>PowerPoint Presentation</vt:lpstr>
      <vt:lpstr>PowerPoint Presentation</vt:lpstr>
      <vt:lpstr>Innovative Insights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shima pilehvari</cp:lastModifiedBy>
  <cp:revision>303</cp:revision>
  <dcterms:created xsi:type="dcterms:W3CDTF">2021-04-29T18:58:34Z</dcterms:created>
  <dcterms:modified xsi:type="dcterms:W3CDTF">2024-06-10T01:26:06Z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